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4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6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scuderi" initials="is" lastIdx="1" clrIdx="0">
    <p:extLst>
      <p:ext uri="{19B8F6BF-5375-455C-9EA6-DF929625EA0E}">
        <p15:presenceInfo xmlns:p15="http://schemas.microsoft.com/office/powerpoint/2012/main" userId="50610a74ec0102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6357" autoAdjust="0"/>
  </p:normalViewPr>
  <p:slideViewPr>
    <p:cSldViewPr snapToGrid="0">
      <p:cViewPr varScale="1">
        <p:scale>
          <a:sx n="112" d="100"/>
          <a:sy n="112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0:54:05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224 100 24575,'83'-2'0,"92"5"0,-67 19 0,-167-24 0,38 2 0,1-1 0,-34-5 0,-164-26 0,191 29 0,-46 0 0,182 14 0,-67-5 0,54 2 0,-64-7 0,52 10 0,-52-6 0,53 2 0,-63-6 0,1 1 0,26 6 0,-26-4 0,46 3 0,-35-5 0,-1 1 0,34 8 0,-55-9 0,43 4 0,0-2 0,94-6 0,-40-1 0,11 6 0,132-6 0,-208-6 0,-42 9 0,0-1 0,0 1 0,0-1 0,0 0 0,0 0 0,0 0 0,0 0 0,0 0 0,0 0 0,0 0 0,0-1 0,0 1 0,-1-1 0,1 1 0,-1-1 0,3-2 0,-4 3 0,0 0 0,0 0 0,0 0 0,-1 0 0,1 0 0,0 0 0,0 0 0,-1 0 0,1 0 0,0 0 0,-1 0 0,1 0 0,-1 0 0,1 0 0,-1 0 0,0 0 0,1 1 0,-1-1 0,0 0 0,1 0 0,-1 1 0,0-1 0,0 0 0,0 1 0,0-1 0,0 1 0,0-1 0,0 1 0,0 0 0,0-1 0,-1 1 0,-32-11 0,-93-8 0,94 14 0,1 2 0,-1 1 0,-53 4 0,42 0 0,-46-5 0,22-8 0,48 6 0,0 2 0,-25-2 0,198 4 0,129 4 0,-120 21 0,-160-24 0,-1 0 0,1 0 0,-1 0 0,0 0 0,1 1 0,-1-1 0,1 0 0,-1 1 0,0-1 0,1 1 0,-1-1 0,0 1 0,0 0 0,1-1 0,-1 1 0,0 0 0,1 1 0,-2-1 0,-1 0 0,1-1 0,-1 1 0,1 0 0,-1 0 0,1-1 0,-1 1 0,0 0 0,1-1 0,-1 1 0,0-1 0,0 1 0,1-1 0,-1 1 0,0-1 0,0 0 0,0 1 0,0-1 0,0 0 0,1 0 0,-1 0 0,0 1 0,0-1 0,0 0 0,-1 0 0,-37 8 0,1-1 0,-1-2 0,0-1 0,-45-3 0,77-1 0,-22 0 0,25 0 0,19 0 0,48 2 0,88 13 0,-123-13 0,-23-2 0,0-1 0,0 1 0,0 0 0,0 1 0,0 0 0,0-1 0,0 2 0,0-1 0,0 0 0,0 1 0,0 0 0,4 3 0,-9-5 0,0 1 0,0 0 0,0-1 0,-1 1 0,1-1 0,0 1 0,-1-1 0,1 1 0,-1-1 0,1 1 0,0-1 0,-1 1 0,1-1 0,-1 0 0,1 1 0,-1-1 0,0 0 0,1 1 0,-1-1 0,1 0 0,-1 0 0,1 0 0,-1 1 0,0-1 0,1 0 0,-1 0 0,1 0 0,-1 0 0,0 0 0,1 0 0,-1 0 0,0 0 0,0-1 0,-27 5 0,-36-3 0,63-6 0,11-4 0,24-12 0,-22 14 0,-2 1 0,1 1 0,0 1 0,0-1 0,0 2 0,1-1 0,-1 2 0,1 0 0,0 0 0,19 0 0,35-7 0,-41 5 0,0 1 0,46 1 0,-102 1 0,1 0 0,-48-10 0,47 5 0,-48-2 0,-14-2 0,-7 0 0,72 9 0,0-1 0,-35-8 0,23 3 0,0 3 0,0 1 0,0 2 0,-46 4 0,-8 0 0,-419-4 0,505 1 0,0 1 0,-1-1 0,1 1 0,0 1 0,0-1 0,0 1 0,0 1 0,0 0 0,-8 4 0,15-7 0,1 0 0,0 0 0,0 0 0,-1 0 0,1 0 0,0 1 0,-1-1 0,1 0 0,0 0 0,-1 0 0,1 1 0,0-1 0,0 0 0,-1 0 0,1 1 0,0-1 0,0 0 0,0 1 0,0-1 0,-1 0 0,1 1 0,0-1 0,0 0 0,0 1 0,0-1 0,0 0 0,0 1 0,0-1 0,0 0 0,0 1 0,0-1 0,0 0 0,0 1 0,0-1 0,0 0 0,0 1 0,13 7 0,20 0 0,19-4 0,-25-3 0,48 10 0,88 12 0,-143-20 0,-1 0 0,1-2 0,30-2 0,-35 0 0,1 1 0,-1 0 0,1 1 0,-1 1 0,1 0 0,19 6 0,-35-8 0,0 0 0,1 0 0,-1 0 0,0 0 0,0 0 0,1 0 0,-1 0 0,0 0 0,0 0 0,1 0 0,-1 0 0,0 0 0,0 0 0,1 0 0,-1 0 0,0 0 0,0 0 0,1 0 0,-1 0 0,0 1 0,0-1 0,0 0 0,1 0 0,-1 0 0,0 0 0,0 0 0,0 1 0,1-1 0,-1 0 0,0 0 0,0 0 0,0 1 0,0-1 0,0 0 0,1 0 0,-1 0 0,0 1 0,0-1 0,0 0 0,0 0 0,0 1 0,0-1 0,0 0 0,0 0 0,0 1 0,0-1 0,0 0 0,0 0 0,0 1 0,0-1 0,0 0 0,0 0 0,0 1 0,-18 4 0,-26-2 0,-45-2 0,-156-4 0,177-9 0,48 8 0,0 0 0,-25 0 0,573 5 0,-513-1 0,0 2 0,1-1 0,-2 2 0,1 0 0,17 6 0,-32-8 0,-1 0 0,0 0 0,0 0 0,1 0 0,-1 0 0,0-1 0,0 1 0,0 0 0,0-1 0,0 1 0,0 0 0,0-1 0,0 1 0,0-1 0,0 0 0,0 1 0,0-1 0,0 0 0,0 1 0,-3-1 0,-34 11 0,3-7 0,-62-3 0,460-1 0,-425 1 0,34 0 0,-1 0 0,1-2 0,-1-1 0,1-1 0,-33-8 0,60 11 0,0-1 0,0 1 0,0 0 0,0 0 0,0-1 0,0 1 0,0 0 0,0-1 0,1 1 0,-1-1 0,0 1 0,0-1 0,1 1 0,-1-1 0,0 0 0,0 1 0,1-1 0,-1 0 0,0-1 0,9-7 0,29-3 0,14 9 0,52 4 0,-51 0 0,-134 20 0,67-19 0,1 0 0,-1 1 0,1 0 0,-20 8 0,93-5 0,206-7 0,-316 2 0,32 1 0,1-1 0,-1-1 0,0-1 0,1 0 0,-22-6 0,40 7 0,0 1 0,-1-1 0,1 0 0,0 0 0,0 0 0,-1 0 0,1 0 0,0 0 0,0 0 0,-1 0 0,1 0 0,0-1 0,0 1 0,-1 0 0,1 0 0,0 0 0,0 0 0,0 0 0,-1 0 0,1 0 0,0 0 0,0-1 0,0 1 0,-1 0 0,1 0 0,0 0 0,0-1 0,0 1 0,0 0 0,-1 0 0,1 0 0,0-1 0,0 1 0,0 0 0,0 0 0,0-1 0,0 1 0,0 0 0,0 0 0,0-1 0,0 1 0,0 0 0,0 0 0,0-1 0,0 1 0,0 0 0,0 0 0,0 0 0,0-1 0,0 1 0,0 0 0,0 0 0,0-1 0,0 1 0,1 0 0,-1-1 0,19-9 0,25-4 0,-15 8 0,-1 3 0,2 0 0,-1 1 0,0 2 0,44 6 0,-59-5 0,0 2 0,0 0 0,0 0 0,18 8 0,-31-11 0,-1 0 0,0 0 0,0 0 0,1 0 0,-1 0 0,0 0 0,1 0 0,-1 0 0,0 1 0,1-1 0,-1 0 0,0 0 0,0 0 0,1 0 0,-1 1 0,0-1 0,0 0 0,0 0 0,1 0 0,-1 1 0,0-1 0,0 0 0,0 0 0,1 1 0,-1-1 0,0 0 0,0 1 0,0-1 0,0 0 0,0 0 0,0 1 0,0-1 0,0 0 0,0 1 0,0-1 0,0 0 0,0 1 0,0-1 0,0 1 0,-12 6 0,-20 0 0,-273-3 0,162-6 0,69 2 0,14 2 0,1-3 0,-98-14 0,125 10 0,-60 0 0,63 5 0,1-2 0,-56-10 0,46 6 0,0 1 0,0 2 0,0 2 0,0 1 0,-42 6 0,-59 19 0,79-15 0,37-5 0,0-2 0,-25 1 0,344-4 0,-344 0 0,40 0 0,33 0 0,112-3 0,152 6 0,-229 9 0,-46-9 0,0 0 0,-1 0 0,26 0 0,-10-4-243,-1-2-1,46-10 1,-61 11-392,4-1-6191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0:54:25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417 3 24575,'54'0'0,"-18"-2"0,0 3 0,0 0 0,69 14 0,-78-9 0,-13-4 0,0 2 0,0 0 0,19 8 0,-93-7 0,-414-6 0,507-1 0,49-8 0,-48 5 0,53-2 0,-4 9 0,90-4 0,-164 1 0,-1 0 0,1-1 0,-1 0 0,1 0 0,14-7 0,-83 2 0,5 7 0,17-1 0,1 1 0,-1 2 0,-68 13 0,87-12 0,-1 0 0,-38 1 0,131-3 0,103 15 0,-131-12 0,77-2 0,-112-3 0,-168 1 0,443 0 0,-826 0 0,849 0 0,-639 0 0,421-2 0,103 5 0,-171 2 0,-22-5 0,1 0 0,-1 0 0,0 0 0,0 0 0,0 1 0,0-1 0,0 0 0,0 0 0,0 0 0,1 0 0,-1 0 0,0 1 0,0-1 0,0 0 0,0 0 0,0 0 0,0 0 0,0 1 0,0-1 0,0 0 0,0 0 0,0 0 0,0 0 0,0 1 0,0-1 0,0 0 0,0 0 0,0 0 0,0 0 0,0 1 0,0-1 0,0 0 0,0 0 0,-1 0 0,1 0 0,0 0 0,0 1 0,0-1 0,0 0 0,0 0 0,0 0 0,0 0 0,-1 0 0,1 0 0,0 1 0,0-1 0,0 0 0,0 0 0,0 0 0,-1 0 0,1 0 0,-3 2 0,-1-1 0,0 1 0,1-1 0,-1 0 0,0 0 0,0 0 0,1-1 0,-6 1 0,-14-1 0,18-1 0,0 0 0,0 1 0,-1 0 0,1 0 0,0 1 0,0 0 0,-7 1 0,16 4 0,-5-6 0,1 0 0,0 0 0,0 0 0,-1 0 0,1 0 0,0 0 0,-1 1 0,1-1 0,0 0 0,0 0 0,-1 0 0,1 0 0,0 0 0,0 1 0,-1-1 0,1 0 0,0 0 0,0 0 0,0 1 0,-1-1 0,1 0 0,0 0 0,0 0 0,0 1 0,0-1 0,0 0 0,-1 0 0,1 1 0,0-1 0,0 0 0,0 1 0,0-1 0,0 0 0,0 0 0,0 1 0,0-1 0,0 0 0,0 1 0,0-1 0,0 0 0,0 0 0,0 1 0,0-1 0,1 0 0,-1 1 0,0-1 0,0 0 0,0 0 0,0 1 0,0-1 0,1 0 0,-1 0 0,0 0 0,0 1 0,0-1 0,1 0 0,-1 0 0,0 0 0,0 1 0,1-1 0,-1 0 0,0 0 0,0 0 0,1 0 0,-1 0 0,0 0 0,1 0 0,-24 4 0,-1-2 0,1-1 0,-45-3 0,9 0 0,37 0 0,0 0 0,-26-6 0,26 3 0,-1 2 0,-26-1 0,33 5 0,12-1 0,0 1 0,0-1 0,0 1 0,0-1 0,-1-1 0,1 1 0,0 0 0,0-1 0,0 0 0,0 0 0,-5-2 0,9 3 0,1-1 0,-1 0 0,0 1 0,0-1 0,0 1 0,0-1 0,0 1 0,1-1 0,-1 1 0,0-1 0,0 1 0,1 0 0,-1-1 0,0 1 0,1-1 0,-1 1 0,0 0 0,1-1 0,-1 1 0,1 0 0,-1-1 0,0 1 0,1 0 0,-1-1 0,1 1 0,-1 0 0,1 0 0,-1 0 0,1 0 0,-1-1 0,1 1 0,0 0 0,-1 0 0,1 0 0,-1 0 0,1 0 0,-1 0 0,1 0 0,0 1 0,25-7 0,5 3 0,0 1 0,1 2 0,-1 0 0,0 3 0,0 0 0,31 8 0,11-2 0,-61-8 0,0-1 0,0 2 0,0 0 0,0 0 0,0 1 0,16 6 0,-88-3 0,48-6 0,-35-2 0,48 2 0,-1 0 0,0 0 0,0 0 0,0 0 0,0-1 0,0 1 0,0 0 0,0 0 0,0 0 0,0 0 0,1 0 0,-1 0 0,0 0 0,0 0 0,0 0 0,0 0 0,0 0 0,0 0 0,0-1 0,0 1 0,0 0 0,0 0 0,0 0 0,0 0 0,0 0 0,0 0 0,0 0 0,0 0 0,0-1 0,0 1 0,0 0 0,0 0 0,0 0 0,0 0 0,0 0 0,0 0 0,0 0 0,0 0 0,0-1 0,0 1 0,0 0 0,0 0 0,0 0 0,0 0 0,0 0 0,0 0 0,0 0 0,-1 0 0,1 0 0,0 0 0,0 0 0,0-1 0,0 1 0,0 0 0,0 0 0,29-8 0,13 1 0,-1 3 0,1 1 0,0 2 0,44 4 0,11 0 0,415-3 0,-494-1 0,-1-1 0,32-7 0,30-4 0,86 14 0,-729-1 0,1057 0 0,-1242 0 0,740 0 0,-1-1 0,1 0 0,-1 0 0,1-1 0,-1 0 0,1-1 0,-13-5 0,82 2 0,15 5 0,90 4 0,-142 2 0,-23-5 0,0 0 0,0 0 0,0 0 0,0 0 0,0 0 0,1 1 0,-1-1 0,0 0 0,0 0 0,0 0 0,0 0 0,0 0 0,0 0 0,0 1 0,0-1 0,0 0 0,0 0 0,0 0 0,0 0 0,0 1 0,0-1 0,0 0 0,0 0 0,0 0 0,0 0 0,0 1 0,0-1 0,0 0 0,0 0 0,0 0 0,0 0 0,0 0 0,0 1 0,0-1 0,0 0 0,0 0 0,0 0 0,0 0 0,0 0 0,-1 1 0,1-1 0,0 0 0,0 0 0,0 0 0,0 0 0,0 0 0,0 0 0,-1 0 0,1 0 0,0 0 0,0 1 0,-1-1 0,-2 1 0,-1 1 0,0-1 0,1 1 0,-1-1 0,0 0 0,0-1 0,-8 1 0,-61 1 0,65-2 0,10-1 0,39 1 0,-7 2 0,54 8 0,23 3 0,-113-13 0,-11-1 0,1 0 0,-1 2 0,0-1 0,1 2 0,-1 0 0,1 0 0,-1 1 0,1 1 0,0 0 0,-12 6 0,8-2 0,0 0 0,-1-2 0,1 0 0,-21 5 0,28-9 0,0 0 0,0 0 0,1-1 0,-1-1 0,0 0 0,0 0 0,0 0 0,0-1 0,0-1 0,-9-2 0,9-2 0,20-1 0,29-2 0,-29 7 0,39-8 0,-1 3 0,1 2 0,0 2 0,92 6 0,-27 0 0,-74-5 0,0-1 0,45-10 0,-50 10 0,-1 1 0,55 4 0,-68 0 0,-1-1 0,1-1 0,42-6 0,-43 0 0,0 0 0,0 2 0,1 1 0,39-2 0,-51 5 0,0-1 0,1 0 0,-1 0 0,1-1 0,-1-1 0,19-6 0,-89 3 0,-299 7 0,415-1 0,-1-2 0,0 4 0,86 12 0,-118-11 0,-17-2 0,0-1 0,0 1 0,0 0 0,0 1 0,0-1 0,0 1 0,-1 0 0,1 0 0,-1 1 0,6 3 0,-11-5 0,0-1 0,-1 1 0,1-1 0,0 1 0,0-1 0,-1 1 0,1-1 0,-1 0 0,1 1 0,0-1 0,-1 0 0,1 1 0,-1-1 0,1 0 0,-1 1 0,1-1 0,-1 0 0,1 0 0,-1 0 0,1 0 0,-1 1 0,1-1 0,-1 0 0,0 0 0,1 0 0,-1 0 0,1 0 0,-1 0 0,1 0 0,-1 0 0,1-1 0,-2 1 0,-23 3 0,-47-4 0,43 1 0,24 0 0,9 0 0,49 2 0,-35-1 0,0 0 0,0-1 0,0-1 0,0 0 0,23-6 0,-40 8 0,-1-1 0,0 0 0,0 0 0,1 0 0,-1 0 0,0 0 0,0 0 0,1 0 0,-1 0 0,0 0 0,0 0 0,1 0 0,-1 0 0,0 0 0,0 0 0,1 0 0,-1 0 0,0 0 0,0 0 0,0 0 0,1 0 0,-1-1 0,0 1 0,0 0 0,1 0 0,-1 0 0,0 0 0,0 0 0,0-1 0,0 1 0,1 0 0,-1 0 0,0 0 0,0-1 0,0 1 0,0 0 0,0 0 0,1-1 0,-1 1 0,0 0 0,0 0 0,0-1 0,0 1 0,0 0 0,0 0 0,0-1 0,0 1 0,0 0 0,0 0 0,0-1 0,0 1 0,0 0 0,0 0 0,0 0 0,-1-1 0,1 1 0,-19-7 0,-28 1 0,-91 7 0,458-1 0,-2537 0-1365,2197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0:54:31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388 120 24575,'44'-1'0,"-10"0"0,0 2 0,0 0 0,63 13 0,-46-7 0,-31-4 0,-49-3 0,-119-13 0,95 7 0,-56 0 0,71 4 0,-59-10 0,24 2 0,7-1 0,44 7 0,1 0 0,-24 0 0,174 2 0,129 6 0,-235 1 0,-23-5 0,0 0 0,0 0 0,0 0 0,0 0 0,0 1 0,1-1 0,-1 0 0,0 0 0,0 0 0,0 0 0,0 0 0,0 0 0,0 1 0,0-1 0,0 0 0,0 0 0,0 0 0,0 0 0,1 1 0,-1-1 0,0 0 0,0 0 0,0 0 0,0 0 0,0 1 0,-1-1 0,1 0 0,0 0 0,0 0 0,0 0 0,0 1 0,0-1 0,0 0 0,0 0 0,0 0 0,0 0 0,0 1 0,0-1 0,0 0 0,-1 0 0,1 0 0,0 0 0,0 0 0,0 0 0,0 0 0,0 1 0,-1-1 0,1 0 0,0 0 0,0 0 0,0 0 0,-4 2 0,1-1 0,-1 1 0,0-1 0,1 0 0,-1 0 0,0 0 0,0-1 0,-5 1 0,-57 1 0,39-2 0,-1 2 0,1 0 0,-29 7 0,5-3 0,31-3 0,49-3 0,-1 1 0,54 10 0,-52-6 0,48 2 0,33 5 0,-79-7 0,56 1 0,69-4 0,129-5 0,-216-8 0,-49 6 0,1 2 0,28-2 0,-25 4 0,-1-2 0,0-1 0,38-11 0,-38 8 0,-1 2 0,1 0 0,40-1 0,-152 8 0,-142-4 0,161-9 0,49 6 0,-1 2 0,-31-2 0,48 5 0,-40 0 0,1-2 0,-54-9 0,-48-17 0,107 26 0,32 3 0,1-1 0,-1 0 0,0 0 0,0 0 0,1-1 0,-1 0 0,1 0 0,-1 0 0,0-1 0,1 1 0,-10-6 0,16 7 0,-1-1 0,0 1 0,0-1 0,1 1 0,-1-1 0,0 1 0,1-1 0,-1 1 0,1-1 0,-1 1 0,1-1 0,-1 1 0,1 0 0,-1-1 0,1 1 0,-1 0 0,1-1 0,-1 1 0,1 0 0,-1 0 0,1 0 0,0-1 0,-1 1 0,1 0 0,-1 0 0,1 0 0,0 0 0,-1 0 0,1 0 0,-1 0 0,1 0 0,1 1 0,25-5 0,385 1 0,-210 5 0,-196-2 0,-3 0 0,0 0 0,0 0 0,0 0 0,0 0 0,0 0 0,0 0 0,0 1 0,-1 0 0,1-1 0,0 1 0,0 0 0,0 0 0,4 3 0,-7-3 0,0 0 0,0-1 0,-1 1 0,1-1 0,0 1 0,-1-1 0,1 1 0,0-1 0,-1 1 0,1-1 0,-1 1 0,1-1 0,-1 0 0,1 1 0,-1-1 0,1 0 0,-1 1 0,1-1 0,-1 0 0,1 1 0,-1-1 0,0 0 0,1 0 0,-1 0 0,1 0 0,-1 0 0,0 0 0,1 0 0,-1 0 0,1 0 0,-1 0 0,0 0 0,0 0 0,-27 4 0,-47-2 0,47-3 0,1 2 0,-1 1 0,-42 9 0,41-6 0,-1-2 0,1 0 0,-60-4 0,53 0 0,167-1 0,126 5 0,-188 8 0,-47-7 0,-1 0 0,30 0 0,9-4 0,-151 10 0,52-4 0,-56 2 0,-70-9 0,298 24 0,-615-25 0,319 4 0,661-2 0,-489-1 0,0 0 0,0-1 0,0 0 0,12-4 0,32-5 0,361 9 0,-290 4 0,-169-3 0,10 0 0,0 2 0,-1 1 0,-59 11 0,62-7 0,20-3 0,41-3 0,167 0 0,-340 0 0,337 0 0,-384 0 0,204-1 0,8 2 0,-36 8 0,-45 4 0,51-12 0,29-1 0,1 0 0,-1 2 0,36 7 0,-24-4 0,45 3 0,-62-6 0,-24 3 0,-37 6 0,33-8 0,-28 0 0,1-1 0,-75-6 0,46-7 0,50 6 0,-1 2 0,-31-2 0,-35 8 0,52-1 0,0-1 0,-57-6 0,84 0 0,19-2 0,20-1 0,28 4 0,76 6 0,-74 0 0,63-5 0,15-22 0,-114 18 0,-36 0 0,-42 0 0,-28 21 0,37-5 0,39-9 0,1 1 0,-1 0 0,1 0 0,-1 0 0,1 1 0,-1 0 0,1 0 0,-6 3 0,10-5 0,1 1 0,-1-1 0,0 1 0,1-1 0,-1 1 0,0-1 0,1 1 0,-1-1 0,1 0 0,-1 1 0,1-1 0,-1 0 0,1 1 0,-1-1 0,1 0 0,-1 0 0,1 1 0,-1-1 0,1 0 0,-1 0 0,1 0 0,0 0 0,-1 0 0,1 0 0,-1 0 0,1 0 0,-1 0 0,1 0 0,0 0 0,0 0 0,24 2 0,803 0 82,-400-5-1529,-403 3-5379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0:55:35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0 24575,'43'2'0,"82"14"0,-82-11 0,0-3 0,55-3 0,-39 0 0,-101 4 0,-80 16 0,76-9 0,-1-3 0,-62 2 0,-101-10 0,316-1 0,117 5 0,-154 8 0,-48-7 0,0 0 0,31 1 0,55-6 0,-542 1 0,429 0 0,3 0 0,0 0 0,0 0 0,0 0 0,1 0 0,-1 0 0,0 0 0,0-1 0,0 0 0,0 1 0,0-1 0,1 0 0,-1 0 0,0-1 0,-2-1 0,5 2 0,0 1 0,1-1 0,-1 0 0,1 0 0,-1 0 0,1 1 0,-1-1 0,1 0 0,0 1 0,-1-1 0,1 1 0,0-1 0,-1 1 0,1-1 0,0 1 0,0-1 0,0 1 0,-1-1 0,1 1 0,0 0 0,0 0 0,0-1 0,2 1 0,24-10 0,11 3 0,1 1 0,0 1 0,1 3 0,-1 1 0,47 5 0,14-1 0,250-3 0,-405 0 0,0-2 0,0 4 0,-86 12 0,81-7 0,1-2 0,-1-2 0,-63-7 0,6 2 0,-117 2 0,324 1 0,103-3 0,-110-9 0,-48 6 0,57-2 0,1063 8 0,-1155-1 0,0 0 0,0 0 0,0 0 0,0 0 0,0 0 0,0 0 0,0 0 0,0 0 0,0 1 0,0-1 0,0 0 0,0 0 0,0 0 0,0 0 0,0 0 0,0 0 0,0 0 0,0 0 0,0 0 0,0 0 0,0 0 0,0 0 0,0 1 0,0-1 0,0 0 0,0 0 0,0 0 0,0 0 0,0 0 0,0 0 0,0 0 0,0 0 0,0 0 0,0 0 0,1 0 0,-1 0 0,0 0 0,0 0 0,0 0 0,0 0 0,0 0 0,0 0 0,0 0 0,0 0 0,0 0 0,0 0 0,0 0 0,0 1 0,0-1 0,0 0 0,1 0 0,-1-1 0,-11 7 0,-16 4 0,-18 1 0,-75 8 0,56-9 0,40-5 0,-1-1 0,-26-1 0,-323-3 0,392-2 0,1 1 0,28-8 0,34-3 0,-20 12 0,-160 1 0,-97-2 0,127-11 0,48 8 0,1 1 0,-33-2 0,31 4 0,0-1 0,0 0 0,0-2 0,-23-7 0,151 9 0,315 2 0,-509 21 0,-163-19 0,218-2 0,122 1 0,105-3 0,-125-9 0,-48 7 0,1 0 0,28 0 0,138 5 0,-844-1 0,799-3 0,160 7 0,-141 19 0,-152-22 0,0 1 0,0 0 0,0 1 0,16 7 0,-86-4 0,-12-7 0,43 1 0,24 0 0,9 0 0,30 0 0,15 0 0,0-1 0,80-13 0,-61 6 0,-41 6 0,-23 2 0,-9 1 0,-45 7 0,18-1 0,0-3 0,-44 2 0,12-7 0,26-1 0,-1 2 0,1 1 0,-73 13 0,71-7 0,0-3 0,0-1 0,-1-2 0,-44-4 0,-9 0 0,44 3 0,44 1 0,33-1 0,41 0 0,-10 2 0,-1-3 0,95-14 0,-111 9 0,1 3 0,71 2 0,-86 1 0,-533 1 0,1605-1 0,-1605 0 0,506 0 0,0 0 0,0-1 0,0 1 0,0 0 0,0 0 0,0 0 0,0 0 0,0 0 0,0 0 0,0 0 0,0 0 0,0 0 0,0 0 0,0 0 0,0 0 0,0 0 0,0-1 0,0 1 0,0 0 0,0 0 0,0 0 0,0 0 0,0 0 0,0 0 0,0 0 0,0 0 0,0 0 0,0 0 0,0 0 0,0 0 0,0 0 0,0 0 0,0-1 0,0 1 0,0 0 0,0 0 0,-1 0 0,1 0 0,0 0 0,0 0 0,0 0 0,0 0 0,0 0 0,0 0 0,0 0 0,0 0 0,0 0 0,0 0 0,0 0 0,0 0 0,0 0 0,0 0 0,-1 0 0,1 0 0,11-6 0,16-4 0,231-33-1365,-238 39-5461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0:55:38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375 1 24575,'-375'0'0,"1009"0"0,-668 2 0,-48 8 0,49-5 0,-54 2 0,65-6 0,1 1 0,-30 7 0,29-5 0,-1 0 0,-25 0 0,-3-2 0,-55 11 0,63-7 0,64-6 0,1 0 0,0 1 0,0 2 0,21 4 0,-8-1 0,49 2 0,126-9 0,-447 1 0,279-1 0,0-3 0,46-9 0,-51 8 0,71 1 0,-72 4 0,0-1 0,45-8 0,-38 3 0,0 2 0,1 3 0,51 3 0,-39 0 0,58-5 0,-45-8 0,-48 6 0,0 2 0,31-2 0,-46 5 0,0 0 0,0 0 0,0 0 0,-1-1 0,1 0 0,0 0 0,0-1 0,-1 1 0,1-1 0,6-3 0,-15 3 0,-1 1 0,1-1 0,-1 1 0,1 0 0,-1 0 0,1 1 0,-1-1 0,1 1 0,-7 0 0,-174 0 0,200 0 0,1 1 0,0 0 0,-1 1 0,1 1 0,26 8 0,-101-5 0,-883-7 0,1621 1 0,-1057 0 0,452 1 0,86-3 0,-91-9 0,-49 7 0,1 0 0,28 0 0,674 5 0,-985-1 0,309 0 0,-40 0 0,-33 0 0,6 1 0,-1 1 0,-27 7 0,-36 2 0,42-4 0,31 2 0,10-8 0,1 0 0,-1 0 0,0 0 0,1 0 0,-1-1 0,1 1 0,0 0 0,-1 0 0,1 0 0,0-1 0,-1 1 0,1 0 0,0-1 0,0 1 0,0-1 0,-1 1 0,1-1 0,0 1 0,2 0 0,10 4 0,0 0 0,1-1 0,-1-1 0,1 0 0,0 0 0,15-1 0,14 4 0,4-2 0,-39-4 0,0 0 0,-1 0 0,1 1 0,0-1 0,0 2 0,-1-1 0,1 1 0,-1 1 0,1-1 0,9 6 0,-20-6 0,-1-1 0,0 0 0,1 1 0,-1-1 0,0-1 0,0 1 0,0-1 0,-7 1 0,-11-1 0,-150-1 0,171 1 0,-1 0 0,1 0 0,0 0 0,-1 0 0,1 0 0,0-1 0,-1 1 0,1 0 0,0-1 0,-1 1 0,1-1 0,0 1 0,0-1 0,0 1 0,0-1 0,-1 0 0,1 0 0,-1-1 0,2 1 0,1 0 0,-1 1 0,1-1 0,-1 0 0,1 0 0,0 1 0,-1-1 0,1 0 0,0 1 0,-1-1 0,1 1 0,0-1 0,0 1 0,0-1 0,-1 1 0,1-1 0,0 1 0,0 0 0,0 0 0,0-1 0,0 1 0,0 0 0,0 0 0,1 0 0,88-24 0,-90 24 0,-1 0 0,1 0 0,0 0 0,0 0 0,0 0 0,0 0 0,-1 0 0,1 0 0,0 0 0,0 0 0,0 0 0,0 0 0,-1-1 0,1 1 0,0 0 0,0 0 0,0 0 0,0 0 0,0 0 0,-1 0 0,1-1 0,0 1 0,0 0 0,0 0 0,0 0 0,0 0 0,0-1 0,0 1 0,0 0 0,0 0 0,0 0 0,0 0 0,0-1 0,0 1 0,0 0 0,0 0 0,0 0 0,0-1 0,0 1 0,0 0 0,0 0 0,0 0 0,0 0 0,0-1 0,0 1 0,0 0 0,0 0 0,0 0 0,0 0 0,0-1 0,0 1 0,1 0 0,-1 0 0,0 0 0,0 0 0,0 0 0,0 0 0,0-1 0,1 1 0,-1 0 0,0 0 0,0 0 0,0 0 0,0 0 0,1 0 0,-1 0 0,0 0 0,0 0 0,0 0 0,0 0 0,-1-1 0,1 1 0,0 0 0,0 0 0,-1 0 0,1 0 0,0 0 0,-1-1 0,1 1 0,0 0 0,0 0 0,-1-1 0,1 1 0,0 0 0,0 0 0,0-1 0,-1 1 0,1 0 0,0-1 0,0 1 0,0 0 0,0-1 0,0 1 0,0 0 0,-1-1 0,1 1 0,0 0 0,0-1 0,0 1 0,0 0 0,0-1 0,0 1 0,0 0 0,1-1 0,-1 1 0,0 0 0,0-1 0,0 1 0,0 0 0,0 0 0,0-1 0,1 1 0,-1 0 0,0-1 0,0 1 0,0 0 0,1 0 0,-1-1 0,0 1 0,0 0 0,1 0 0,-1 0 0,0-1 0,1 1 0,-1 0 0,1 0 0,10-5-151,1 0-1,0 1 0,-1 1 0,2 0 1,-1 1-1,0 0 0,0 1 1,18 0-1,-10 1-6674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2CAE5-5E02-429D-863D-DE707E0F0D6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B03E9-0643-4A6D-8130-7CBA35F807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345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B03E9-0643-4A6D-8130-7CBA35F8072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500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B03E9-0643-4A6D-8130-7CBA35F8072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06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292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49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138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4638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902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023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04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8355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489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61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368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96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495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712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766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868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22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80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 l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40487-5A14-4245-AB98-5BDEB9866886}" type="datetimeFigureOut">
              <a:rPr lang="it-IT" smtClean="0"/>
              <a:t>17/11/2021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73DDE-698F-4701-AC7A-F7DAEFC7E7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14451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4.xml"/><Relationship Id="rId3" Type="http://schemas.openxmlformats.org/officeDocument/2006/relationships/image" Target="../media/image36.png"/><Relationship Id="rId7" Type="http://schemas.openxmlformats.org/officeDocument/2006/relationships/customXml" Target="../ink/ink1.xml"/><Relationship Id="rId12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customXml" Target="../ink/ink3.xml"/><Relationship Id="rId5" Type="http://schemas.openxmlformats.org/officeDocument/2006/relationships/image" Target="../media/image38.png"/><Relationship Id="rId15" Type="http://schemas.openxmlformats.org/officeDocument/2006/relationships/customXml" Target="../ink/ink5.xml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customXml" Target="../ink/ink2.xml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A750002-29B3-4C17-9793-42C78F075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66" y="283661"/>
            <a:ext cx="2194260" cy="10941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748872-B66F-48D9-8CC0-1EDEA3F5AF32}"/>
              </a:ext>
            </a:extLst>
          </p:cNvPr>
          <p:cNvSpPr txBox="1"/>
          <p:nvPr/>
        </p:nvSpPr>
        <p:spPr>
          <a:xfrm>
            <a:off x="4394351" y="2401585"/>
            <a:ext cx="3076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Abadi" panose="020B0604020104020204" pitchFamily="34" charset="0"/>
              </a:rPr>
              <a:t>Progetto Esame: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CF9E7C-B919-4595-9A8E-B87C68358F55}"/>
              </a:ext>
            </a:extLst>
          </p:cNvPr>
          <p:cNvSpPr txBox="1"/>
          <p:nvPr/>
        </p:nvSpPr>
        <p:spPr>
          <a:xfrm>
            <a:off x="2291915" y="3340303"/>
            <a:ext cx="7608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Abadi" panose="020B0604020104020204" pitchFamily="34" charset="0"/>
              </a:rPr>
              <a:t>Machine e Deep Learning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562206-3746-476B-A5F3-8814CEA9CAE4}"/>
              </a:ext>
            </a:extLst>
          </p:cNvPr>
          <p:cNvSpPr txBox="1"/>
          <p:nvPr/>
        </p:nvSpPr>
        <p:spPr>
          <a:xfrm>
            <a:off x="2455559" y="1731801"/>
            <a:ext cx="7280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Abadi" panose="020B0604020104020204" pitchFamily="34" charset="0"/>
              </a:rPr>
              <a:t>Corso di Laurea Magistrale in Ingegneria Informatica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EA4B99-A94B-4F5F-A000-F7F42667AB22}"/>
              </a:ext>
            </a:extLst>
          </p:cNvPr>
          <p:cNvSpPr txBox="1"/>
          <p:nvPr/>
        </p:nvSpPr>
        <p:spPr>
          <a:xfrm>
            <a:off x="2291915" y="4577278"/>
            <a:ext cx="281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Candidato:</a:t>
            </a:r>
          </a:p>
          <a:p>
            <a:r>
              <a:rPr lang="it-IT" sz="2000" dirty="0"/>
              <a:t>Ivan Scuderi 216635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469C496-BF9D-4B26-9BFD-8A4F58838894}"/>
              </a:ext>
            </a:extLst>
          </p:cNvPr>
          <p:cNvSpPr txBox="1"/>
          <p:nvPr/>
        </p:nvSpPr>
        <p:spPr>
          <a:xfrm>
            <a:off x="8097872" y="4577278"/>
            <a:ext cx="2931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Relatori:</a:t>
            </a:r>
          </a:p>
          <a:p>
            <a:r>
              <a:rPr lang="it-IT" sz="2000" dirty="0"/>
              <a:t>Prof. Fabrizio Angiulli</a:t>
            </a:r>
          </a:p>
          <a:p>
            <a:r>
              <a:rPr lang="it-IT" sz="2000" dirty="0"/>
              <a:t>Prof. Fabio Fassetti</a:t>
            </a:r>
          </a:p>
          <a:p>
            <a:r>
              <a:rPr lang="it-IT" sz="2000" dirty="0"/>
              <a:t>Prof. Luca Ferragina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4442B3A-790A-40A9-BADA-7FA3E0735BFB}"/>
              </a:ext>
            </a:extLst>
          </p:cNvPr>
          <p:cNvSpPr txBox="1"/>
          <p:nvPr/>
        </p:nvSpPr>
        <p:spPr>
          <a:xfrm>
            <a:off x="4607802" y="6184864"/>
            <a:ext cx="297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Anno Accademico 2021-2022</a:t>
            </a:r>
          </a:p>
        </p:txBody>
      </p:sp>
    </p:spTree>
    <p:extLst>
      <p:ext uri="{BB962C8B-B14F-4D97-AF65-F5344CB8AC3E}">
        <p14:creationId xmlns:p14="http://schemas.microsoft.com/office/powerpoint/2010/main" val="268933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9C0CB4-D762-48FE-9CB2-FF7E60DF3370}"/>
              </a:ext>
            </a:extLst>
          </p:cNvPr>
          <p:cNvSpPr txBox="1"/>
          <p:nvPr/>
        </p:nvSpPr>
        <p:spPr>
          <a:xfrm>
            <a:off x="2787588" y="0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1E724F-68FA-412F-A1B6-2E784C3BB7D9}"/>
              </a:ext>
            </a:extLst>
          </p:cNvPr>
          <p:cNvSpPr txBox="1"/>
          <p:nvPr/>
        </p:nvSpPr>
        <p:spPr>
          <a:xfrm>
            <a:off x="1052768" y="799651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In definitiva…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C6E6094-263B-4583-9463-F99D55AB8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68" y="1476191"/>
            <a:ext cx="10067278" cy="5122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77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10EB48-FEC8-4E09-A1FE-66B50C1C4D13}"/>
              </a:ext>
            </a:extLst>
          </p:cNvPr>
          <p:cNvSpPr txBox="1"/>
          <p:nvPr/>
        </p:nvSpPr>
        <p:spPr>
          <a:xfrm>
            <a:off x="2334827" y="0"/>
            <a:ext cx="752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Anomaly Detection Dataset Immagini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379706-BD06-45DA-919E-71E912C4B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722" y="1399246"/>
            <a:ext cx="6445188" cy="436050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585618-0DCA-4906-9A50-58F5C566B45E}"/>
              </a:ext>
            </a:extLst>
          </p:cNvPr>
          <p:cNvSpPr txBox="1"/>
          <p:nvPr/>
        </p:nvSpPr>
        <p:spPr>
          <a:xfrm>
            <a:off x="748121" y="748898"/>
            <a:ext cx="4785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Modifica dataset: esempi normali facenti parte della classe ‘</a:t>
            </a:r>
            <a:r>
              <a:rPr lang="it-IT" sz="1600" i="1" dirty="0"/>
              <a:t>Shirts</a:t>
            </a:r>
            <a:r>
              <a:rPr lang="it-IT" sz="1600" dirty="0"/>
              <a:t>’ (più numerosa), restanti classi anomalie;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Autoencoder</a:t>
            </a:r>
            <a:r>
              <a:rPr lang="it-IT" sz="1600" dirty="0"/>
              <a:t> </a:t>
            </a:r>
            <a:r>
              <a:rPr lang="it-IT" sz="1600" i="1" dirty="0"/>
              <a:t>Convoluzionale</a:t>
            </a:r>
            <a:r>
              <a:rPr lang="it-IT" sz="1600" dirty="0"/>
              <a:t> (800k parametri);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Input: (64, 80, 3);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13A28E-BD87-42FC-BA78-C26006E77844}"/>
              </a:ext>
            </a:extLst>
          </p:cNvPr>
          <p:cNvSpPr txBox="1"/>
          <p:nvPr/>
        </p:nvSpPr>
        <p:spPr>
          <a:xfrm>
            <a:off x="337706" y="1882680"/>
            <a:ext cx="5195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4 Blocchi Conv2D – BatchNormalization – MaxPooling2D</a:t>
            </a:r>
          </a:p>
          <a:p>
            <a:pPr algn="ctr"/>
            <a:r>
              <a:rPr lang="it-IT" sz="1600" dirty="0"/>
              <a:t>Zero-Padding</a:t>
            </a:r>
          </a:p>
          <a:p>
            <a:pPr algn="ctr"/>
            <a:r>
              <a:rPr lang="it-IT" sz="1600" dirty="0"/>
              <a:t>Kernel 9x9</a:t>
            </a:r>
          </a:p>
          <a:p>
            <a:pPr algn="ctr"/>
            <a:r>
              <a:rPr lang="it-IT" sz="1600" dirty="0"/>
              <a:t>Funzioni hidden ReLU</a:t>
            </a:r>
          </a:p>
          <a:p>
            <a:pPr algn="ctr"/>
            <a:r>
              <a:rPr lang="it-IT" sz="1600" dirty="0"/>
              <a:t>Funzione output Sigmoide</a:t>
            </a:r>
          </a:p>
          <a:p>
            <a:pPr algn="ctr"/>
            <a:r>
              <a:rPr lang="it-IT" sz="1600" dirty="0"/>
              <a:t>Filtri prodotti…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455246-00F0-4EF6-881E-3A5A01D0CAC2}"/>
              </a:ext>
            </a:extLst>
          </p:cNvPr>
          <p:cNvSpPr txBox="1"/>
          <p:nvPr/>
        </p:nvSpPr>
        <p:spPr>
          <a:xfrm>
            <a:off x="1084152" y="3429000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ENCODER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499822-D009-407D-B212-FE55E7A5A80C}"/>
              </a:ext>
            </a:extLst>
          </p:cNvPr>
          <p:cNvSpPr txBox="1"/>
          <p:nvPr/>
        </p:nvSpPr>
        <p:spPr>
          <a:xfrm>
            <a:off x="1014615" y="3688030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DD9E40-B9EA-4039-BBFC-4BF978FF2C24}"/>
              </a:ext>
            </a:extLst>
          </p:cNvPr>
          <p:cNvSpPr txBox="1"/>
          <p:nvPr/>
        </p:nvSpPr>
        <p:spPr>
          <a:xfrm>
            <a:off x="1030886" y="4171425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64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C8BA47-941E-4DC9-B4DE-582F4C078DBE}"/>
              </a:ext>
            </a:extLst>
          </p:cNvPr>
          <p:cNvSpPr txBox="1"/>
          <p:nvPr/>
        </p:nvSpPr>
        <p:spPr>
          <a:xfrm>
            <a:off x="1020881" y="5219408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70C087-CC3E-482A-A744-50B0BD4D5ED0}"/>
              </a:ext>
            </a:extLst>
          </p:cNvPr>
          <p:cNvSpPr txBox="1"/>
          <p:nvPr/>
        </p:nvSpPr>
        <p:spPr>
          <a:xfrm>
            <a:off x="1030886" y="4693828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B50302-2062-4653-9B0F-9D05AEC5E09C}"/>
              </a:ext>
            </a:extLst>
          </p:cNvPr>
          <p:cNvSpPr txBox="1"/>
          <p:nvPr/>
        </p:nvSpPr>
        <p:spPr>
          <a:xfrm>
            <a:off x="1006087" y="5759755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32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7EB2BDDD-2AD6-4805-837B-B3829F43FF2F}"/>
              </a:ext>
            </a:extLst>
          </p:cNvPr>
          <p:cNvSpPr/>
          <p:nvPr/>
        </p:nvSpPr>
        <p:spPr>
          <a:xfrm>
            <a:off x="1582566" y="5025930"/>
            <a:ext cx="100264" cy="2006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006B2C2-9131-4561-A069-553D32925878}"/>
              </a:ext>
            </a:extLst>
          </p:cNvPr>
          <p:cNvSpPr/>
          <p:nvPr/>
        </p:nvSpPr>
        <p:spPr>
          <a:xfrm>
            <a:off x="1582566" y="5582560"/>
            <a:ext cx="100264" cy="2006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AB218D7-73A6-4FB7-BCF6-5907505253BF}"/>
              </a:ext>
            </a:extLst>
          </p:cNvPr>
          <p:cNvSpPr txBox="1"/>
          <p:nvPr/>
        </p:nvSpPr>
        <p:spPr>
          <a:xfrm>
            <a:off x="3476163" y="3688030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D4F5B8E-5C1B-44EC-8539-C35D25848E87}"/>
              </a:ext>
            </a:extLst>
          </p:cNvPr>
          <p:cNvSpPr txBox="1"/>
          <p:nvPr/>
        </p:nvSpPr>
        <p:spPr>
          <a:xfrm>
            <a:off x="3492434" y="4171425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64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39AA174-D16F-45F8-891B-2FD6DBDB55C2}"/>
              </a:ext>
            </a:extLst>
          </p:cNvPr>
          <p:cNvSpPr txBox="1"/>
          <p:nvPr/>
        </p:nvSpPr>
        <p:spPr>
          <a:xfrm>
            <a:off x="3482429" y="5219408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32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D68B2E2-78D1-4F90-9E94-D30F6BEBCD30}"/>
              </a:ext>
            </a:extLst>
          </p:cNvPr>
          <p:cNvSpPr txBox="1"/>
          <p:nvPr/>
        </p:nvSpPr>
        <p:spPr>
          <a:xfrm>
            <a:off x="3492434" y="4693828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32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9DB9968-0988-4923-8722-73D013221233}"/>
              </a:ext>
            </a:extLst>
          </p:cNvPr>
          <p:cNvSpPr txBox="1"/>
          <p:nvPr/>
        </p:nvSpPr>
        <p:spPr>
          <a:xfrm>
            <a:off x="3467635" y="5759755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32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C97DE658-6944-4236-B47E-D672F8B41DBC}"/>
              </a:ext>
            </a:extLst>
          </p:cNvPr>
          <p:cNvSpPr/>
          <p:nvPr/>
        </p:nvSpPr>
        <p:spPr>
          <a:xfrm>
            <a:off x="4053557" y="5025930"/>
            <a:ext cx="100264" cy="2006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D85A6FDA-0EC4-4689-8067-E53203336FC7}"/>
              </a:ext>
            </a:extLst>
          </p:cNvPr>
          <p:cNvSpPr/>
          <p:nvPr/>
        </p:nvSpPr>
        <p:spPr>
          <a:xfrm>
            <a:off x="4044114" y="5582560"/>
            <a:ext cx="100264" cy="2006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F55AF5D-B990-46A4-8E9F-314B33E4DA54}"/>
              </a:ext>
            </a:extLst>
          </p:cNvPr>
          <p:cNvSpPr txBox="1"/>
          <p:nvPr/>
        </p:nvSpPr>
        <p:spPr>
          <a:xfrm>
            <a:off x="3467635" y="3424456"/>
            <a:ext cx="12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DECODER</a:t>
            </a:r>
          </a:p>
        </p:txBody>
      </p:sp>
      <p:sp>
        <p:nvSpPr>
          <p:cNvPr id="34" name="Trapezio 33">
            <a:extLst>
              <a:ext uri="{FF2B5EF4-FFF2-40B4-BE49-F238E27FC236}">
                <a16:creationId xmlns:a16="http://schemas.microsoft.com/office/drawing/2014/main" id="{EDF69233-553F-4159-A69A-023FD3535806}"/>
              </a:ext>
            </a:extLst>
          </p:cNvPr>
          <p:cNvSpPr/>
          <p:nvPr/>
        </p:nvSpPr>
        <p:spPr>
          <a:xfrm rot="10800000">
            <a:off x="1494355" y="4513268"/>
            <a:ext cx="289304" cy="200631"/>
          </a:xfrm>
          <a:prstGeom prst="trapezoi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rapezio 34">
            <a:extLst>
              <a:ext uri="{FF2B5EF4-FFF2-40B4-BE49-F238E27FC236}">
                <a16:creationId xmlns:a16="http://schemas.microsoft.com/office/drawing/2014/main" id="{FD53BCFE-172F-447B-96C6-03A46944073E}"/>
              </a:ext>
            </a:extLst>
          </p:cNvPr>
          <p:cNvSpPr/>
          <p:nvPr/>
        </p:nvSpPr>
        <p:spPr>
          <a:xfrm rot="10800000">
            <a:off x="3959037" y="4484483"/>
            <a:ext cx="289304" cy="200631"/>
          </a:xfrm>
          <a:prstGeom prst="trapezoi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in giù 35">
            <a:extLst>
              <a:ext uri="{FF2B5EF4-FFF2-40B4-BE49-F238E27FC236}">
                <a16:creationId xmlns:a16="http://schemas.microsoft.com/office/drawing/2014/main" id="{445876EA-0561-4ECB-A6DA-80ECDA52DF16}"/>
              </a:ext>
            </a:extLst>
          </p:cNvPr>
          <p:cNvSpPr/>
          <p:nvPr/>
        </p:nvSpPr>
        <p:spPr>
          <a:xfrm>
            <a:off x="1529215" y="4026584"/>
            <a:ext cx="201094" cy="20179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5DBB0E51-65C5-46D9-B37A-0F082FEB25B4}"/>
              </a:ext>
            </a:extLst>
          </p:cNvPr>
          <p:cNvSpPr/>
          <p:nvPr/>
        </p:nvSpPr>
        <p:spPr>
          <a:xfrm rot="10800000">
            <a:off x="3983736" y="4009636"/>
            <a:ext cx="201094" cy="20179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FB3525A-22AF-4899-AD40-E2E70D4E90D8}"/>
              </a:ext>
            </a:extLst>
          </p:cNvPr>
          <p:cNvSpPr txBox="1"/>
          <p:nvPr/>
        </p:nvSpPr>
        <p:spPr>
          <a:xfrm>
            <a:off x="1074566" y="6082746"/>
            <a:ext cx="3609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Ottimizzatore: </a:t>
            </a:r>
            <a:r>
              <a:rPr lang="it-IT" sz="1600" i="1" dirty="0"/>
              <a:t>Adam</a:t>
            </a:r>
          </a:p>
          <a:p>
            <a:pPr algn="ctr"/>
            <a:r>
              <a:rPr lang="it-IT" sz="1600" dirty="0"/>
              <a:t>Loss: </a:t>
            </a:r>
            <a:r>
              <a:rPr lang="it-IT" sz="1600" i="1" dirty="0"/>
              <a:t>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130203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859DAC7-B8D3-4EDB-A6D4-AAE7576E1B25}"/>
              </a:ext>
            </a:extLst>
          </p:cNvPr>
          <p:cNvSpPr txBox="1"/>
          <p:nvPr/>
        </p:nvSpPr>
        <p:spPr>
          <a:xfrm>
            <a:off x="2334827" y="0"/>
            <a:ext cx="752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Anomaly Detection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3C62AE-2632-4AC8-B4DB-B0552A3B29FA}"/>
              </a:ext>
            </a:extLst>
          </p:cNvPr>
          <p:cNvSpPr txBox="1"/>
          <p:nvPr/>
        </p:nvSpPr>
        <p:spPr>
          <a:xfrm>
            <a:off x="1008380" y="1092614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Training: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8607723-CC31-4B2E-BBC5-35E6426FE228}"/>
              </a:ext>
            </a:extLst>
          </p:cNvPr>
          <p:cNvSpPr txBox="1"/>
          <p:nvPr/>
        </p:nvSpPr>
        <p:spPr>
          <a:xfrm>
            <a:off x="5991470" y="1615834"/>
            <a:ext cx="4785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Semi-Supervisionato,</a:t>
            </a:r>
            <a:r>
              <a:rPr lang="it-IT" sz="1600" dirty="0"/>
              <a:t> impiegando solo elementi normali;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Epoche: 50;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Dimensione </a:t>
            </a:r>
            <a:r>
              <a:rPr lang="it-IT" sz="1600" i="1" dirty="0"/>
              <a:t>batch</a:t>
            </a:r>
            <a:r>
              <a:rPr lang="it-IT" sz="1600" dirty="0"/>
              <a:t>: 32 immagini;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6352BE7-633C-4F22-BA7A-DA64B3D79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" y="1704610"/>
            <a:ext cx="4597893" cy="459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1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D7D81B-0C3D-4F64-91F3-5E80406120FB}"/>
              </a:ext>
            </a:extLst>
          </p:cNvPr>
          <p:cNvSpPr txBox="1"/>
          <p:nvPr/>
        </p:nvSpPr>
        <p:spPr>
          <a:xfrm>
            <a:off x="2334827" y="0"/>
            <a:ext cx="752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Anomaly Detection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993649-3FC7-4011-AC90-D5563D23CC3F}"/>
              </a:ext>
            </a:extLst>
          </p:cNvPr>
          <p:cNvSpPr txBox="1"/>
          <p:nvPr/>
        </p:nvSpPr>
        <p:spPr>
          <a:xfrm>
            <a:off x="830826" y="980394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Valutazione: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7E003C-BB55-4BD3-95FA-1115FB5B9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7" y="1837678"/>
            <a:ext cx="6592278" cy="33545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B13B097-0E47-46A9-961E-E7DC80643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11" y="1837678"/>
            <a:ext cx="5790269" cy="335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2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68B7A3E-C047-471B-8EF5-E843F3D3384B}"/>
              </a:ext>
            </a:extLst>
          </p:cNvPr>
          <p:cNvSpPr txBox="1"/>
          <p:nvPr/>
        </p:nvSpPr>
        <p:spPr>
          <a:xfrm>
            <a:off x="2334827" y="0"/>
            <a:ext cx="752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Anomaly Detection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2E91CC-B814-402C-A08E-B92041F81E61}"/>
              </a:ext>
            </a:extLst>
          </p:cNvPr>
          <p:cNvSpPr txBox="1"/>
          <p:nvPr/>
        </p:nvSpPr>
        <p:spPr>
          <a:xfrm>
            <a:off x="848581" y="811718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Valutazione: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4CE739F-E0AE-4FFB-A824-99593E045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6" y="4027998"/>
            <a:ext cx="5292400" cy="269306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DF8245E-C26C-46C0-AE7A-6AEB66DC2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62" y="4027998"/>
            <a:ext cx="5292400" cy="26930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FDC06A9-8DCA-4795-91DD-198C5E001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6" y="1334938"/>
            <a:ext cx="5292400" cy="26930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5366EA7-F0BB-4253-9840-6B2768BDC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62" y="1334938"/>
            <a:ext cx="5292400" cy="269306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78E6D2F-9B8E-4938-B463-D3B19A939F98}"/>
              </a:ext>
            </a:extLst>
          </p:cNvPr>
          <p:cNvSpPr/>
          <p:nvPr/>
        </p:nvSpPr>
        <p:spPr>
          <a:xfrm>
            <a:off x="537269" y="1263245"/>
            <a:ext cx="11274641" cy="5523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66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FABBCF-27C7-4F8F-9315-3483CCF0CCEB}"/>
              </a:ext>
            </a:extLst>
          </p:cNvPr>
          <p:cNvSpPr txBox="1"/>
          <p:nvPr/>
        </p:nvSpPr>
        <p:spPr>
          <a:xfrm>
            <a:off x="2334827" y="0"/>
            <a:ext cx="752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Anomaly Detection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BFE0068-889C-4858-BD60-A5633F98FC7C}"/>
              </a:ext>
            </a:extLst>
          </p:cNvPr>
          <p:cNvSpPr txBox="1"/>
          <p:nvPr/>
        </p:nvSpPr>
        <p:spPr>
          <a:xfrm>
            <a:off x="899403" y="525404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Appendice: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EECBEAC-EC69-443D-9CBF-272AEA5CE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34" y="1119291"/>
            <a:ext cx="6334041" cy="32231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C2D7276-8C7F-4558-BAAD-FDA896D53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35" y="4386675"/>
            <a:ext cx="6334040" cy="234129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F1ADAA1-CAEA-446A-B629-D62C640BE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4" y="1119291"/>
            <a:ext cx="5248938" cy="560868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4865805-7C17-4B58-8CEA-97A138EFB15B}"/>
              </a:ext>
            </a:extLst>
          </p:cNvPr>
          <p:cNvSpPr/>
          <p:nvPr/>
        </p:nvSpPr>
        <p:spPr>
          <a:xfrm>
            <a:off x="209725" y="1048624"/>
            <a:ext cx="11915163" cy="57292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785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0ED4526-0AAF-4998-8E40-D798F24B92ED}"/>
              </a:ext>
            </a:extLst>
          </p:cNvPr>
          <p:cNvSpPr txBox="1"/>
          <p:nvPr/>
        </p:nvSpPr>
        <p:spPr>
          <a:xfrm>
            <a:off x="2787588" y="-5308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B1FC08-9B52-4F42-BBFB-DE71A0E142EE}"/>
              </a:ext>
            </a:extLst>
          </p:cNvPr>
          <p:cNvSpPr txBox="1"/>
          <p:nvPr/>
        </p:nvSpPr>
        <p:spPr>
          <a:xfrm>
            <a:off x="924754" y="641023"/>
            <a:ext cx="430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Descrizione e Preprocessing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8FEE41-6154-49EA-819A-93DEE043441C}"/>
              </a:ext>
            </a:extLst>
          </p:cNvPr>
          <p:cNvSpPr txBox="1"/>
          <p:nvPr/>
        </p:nvSpPr>
        <p:spPr>
          <a:xfrm>
            <a:off x="687207" y="1159692"/>
            <a:ext cx="5092807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Collezione di tweet con etichette associate (</a:t>
            </a:r>
            <a:r>
              <a:rPr lang="it-IT" sz="1600" dirty="0">
                <a:effectLst/>
                <a:ea typeface="Calibri" panose="020F0502020204030204" pitchFamily="34" charset="0"/>
              </a:rPr>
              <a:t>‘</a:t>
            </a:r>
            <a:r>
              <a:rPr lang="it-IT" sz="1600" i="1" dirty="0">
                <a:effectLst/>
                <a:ea typeface="Calibri" panose="020F0502020204030204" pitchFamily="34" charset="0"/>
              </a:rPr>
              <a:t>Extremely Negative’</a:t>
            </a:r>
            <a:r>
              <a:rPr lang="it-IT" sz="1600" dirty="0">
                <a:effectLst/>
                <a:ea typeface="Calibri" panose="020F0502020204030204" pitchFamily="34" charset="0"/>
              </a:rPr>
              <a:t>, ‘</a:t>
            </a:r>
            <a:r>
              <a:rPr lang="it-IT" sz="1600" i="1" dirty="0">
                <a:effectLst/>
                <a:ea typeface="Calibri" panose="020F0502020204030204" pitchFamily="34" charset="0"/>
              </a:rPr>
              <a:t>Extremely Positive</a:t>
            </a:r>
            <a:r>
              <a:rPr lang="it-IT" sz="1600" dirty="0">
                <a:effectLst/>
                <a:ea typeface="Calibri" panose="020F0502020204030204" pitchFamily="34" charset="0"/>
              </a:rPr>
              <a:t>’, </a:t>
            </a:r>
            <a:r>
              <a:rPr lang="it-IT" sz="1600" i="1" dirty="0">
                <a:effectLst/>
                <a:ea typeface="Calibri" panose="020F0502020204030204" pitchFamily="34" charset="0"/>
              </a:rPr>
              <a:t>‘Negative’</a:t>
            </a:r>
            <a:r>
              <a:rPr lang="it-IT" sz="1600" dirty="0">
                <a:effectLst/>
                <a:ea typeface="Calibri" panose="020F0502020204030204" pitchFamily="34" charset="0"/>
              </a:rPr>
              <a:t>, ‘</a:t>
            </a:r>
            <a:r>
              <a:rPr lang="it-IT" sz="1600" i="1" dirty="0">
                <a:effectLst/>
                <a:ea typeface="Calibri" panose="020F0502020204030204" pitchFamily="34" charset="0"/>
              </a:rPr>
              <a:t>Positive</a:t>
            </a:r>
            <a:r>
              <a:rPr lang="it-IT" sz="1600" dirty="0">
                <a:effectLst/>
                <a:ea typeface="Calibri" panose="020F0502020204030204" pitchFamily="34" charset="0"/>
              </a:rPr>
              <a:t>’ , ‘</a:t>
            </a:r>
            <a:r>
              <a:rPr lang="it-IT" sz="1600" i="1" dirty="0">
                <a:effectLst/>
                <a:ea typeface="Calibri" panose="020F0502020204030204" pitchFamily="34" charset="0"/>
              </a:rPr>
              <a:t>Neutral</a:t>
            </a:r>
            <a:r>
              <a:rPr lang="it-IT" sz="1600" dirty="0">
                <a:effectLst/>
                <a:ea typeface="Calibri" panose="020F0502020204030204" pitchFamily="34" charset="0"/>
              </a:rPr>
              <a:t>’);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Riduzione delle label a ‘</a:t>
            </a:r>
            <a:r>
              <a:rPr lang="it-IT" sz="1600" i="1" dirty="0"/>
              <a:t>Positive</a:t>
            </a:r>
            <a:r>
              <a:rPr lang="it-IT" sz="1600" dirty="0"/>
              <a:t>’, ‘</a:t>
            </a:r>
            <a:r>
              <a:rPr lang="it-IT" sz="1600" i="1" dirty="0"/>
              <a:t>Neutral</a:t>
            </a:r>
            <a:r>
              <a:rPr lang="it-IT" sz="1600" dirty="0"/>
              <a:t>’, ‘</a:t>
            </a:r>
            <a:r>
              <a:rPr lang="it-IT" sz="1600" i="1" dirty="0"/>
              <a:t>Negative</a:t>
            </a:r>
            <a:r>
              <a:rPr lang="it-IT" sz="1600" dirty="0"/>
              <a:t>’;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Dataset sbilanciato;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/>
          </a:p>
          <a:p>
            <a:pPr algn="just"/>
            <a:r>
              <a:rPr lang="it-IT" sz="1600" dirty="0"/>
              <a:t>Preprocessing: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Rimozione duplicati;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Pulizia tweet (</a:t>
            </a:r>
            <a:r>
              <a:rPr lang="it-IT" sz="1600" i="1" dirty="0"/>
              <a:t>lowercase</a:t>
            </a:r>
            <a:r>
              <a:rPr lang="it-IT" sz="1600" dirty="0"/>
              <a:t>, </a:t>
            </a:r>
            <a:r>
              <a:rPr lang="it-IT" sz="1600" i="1" dirty="0"/>
              <a:t>username</a:t>
            </a:r>
            <a:r>
              <a:rPr lang="it-IT" sz="1600" dirty="0"/>
              <a:t>, </a:t>
            </a:r>
            <a:r>
              <a:rPr lang="it-IT" sz="1600" i="1" dirty="0"/>
              <a:t>link</a:t>
            </a:r>
            <a:r>
              <a:rPr lang="it-IT" sz="1600" dirty="0"/>
              <a:t>, caratteri speciali, punteggiatura, numeri, ecc...);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Rimozione </a:t>
            </a:r>
            <a:r>
              <a:rPr lang="it-IT" sz="1600" i="1" dirty="0"/>
              <a:t>stopword (</a:t>
            </a:r>
            <a:r>
              <a:rPr lang="it-IT" sz="1600" dirty="0"/>
              <a:t>analisi delle </a:t>
            </a:r>
            <a:r>
              <a:rPr lang="it-IT" sz="1600" i="1" dirty="0"/>
              <a:t>wordcloud </a:t>
            </a:r>
            <a:r>
              <a:rPr lang="it-IT" sz="1600" dirty="0"/>
              <a:t>top</a:t>
            </a:r>
            <a:r>
              <a:rPr lang="it-IT" sz="1600" i="1" dirty="0"/>
              <a:t> </a:t>
            </a:r>
            <a:r>
              <a:rPr lang="it-IT" sz="1600" dirty="0"/>
              <a:t>200</a:t>
            </a:r>
            <a:r>
              <a:rPr lang="it-IT" sz="1600" i="1" dirty="0"/>
              <a:t> </a:t>
            </a:r>
            <a:r>
              <a:rPr lang="it-IT" sz="1600" dirty="0"/>
              <a:t>termini</a:t>
            </a:r>
            <a:r>
              <a:rPr lang="it-IT" sz="1600" i="1" dirty="0"/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Lemmatizzazione, stemming e tokenizzazione;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Vocabolario 32909 termini </a:t>
            </a:r>
            <a:r>
              <a:rPr lang="it-IT" sz="1600" dirty="0"/>
              <a:t>(riduzione sul numero iper-parametro);</a:t>
            </a:r>
            <a:endParaRPr lang="it-IT" sz="16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Vettorizzazione (tfidf, lista di indici);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Train e Test Set </a:t>
            </a:r>
            <a:r>
              <a:rPr lang="it-IT" sz="1600" dirty="0"/>
              <a:t>split</a:t>
            </a:r>
            <a:r>
              <a:rPr lang="it-IT" sz="1600" i="1" dirty="0"/>
              <a:t> </a:t>
            </a:r>
            <a:r>
              <a:rPr lang="it-IT" sz="1600" dirty="0"/>
              <a:t>20%;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i="1" dirty="0"/>
          </a:p>
          <a:p>
            <a:pPr algn="just"/>
            <a:r>
              <a:rPr lang="it-IT" sz="1600" i="1" dirty="0"/>
              <a:t>Valutazione: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Parameter tuning mediante </a:t>
            </a:r>
            <a:r>
              <a:rPr lang="it-IT" sz="1600" i="1" dirty="0"/>
              <a:t>GridSearchCV;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Valutazione mediante </a:t>
            </a:r>
            <a:r>
              <a:rPr lang="it-IT" sz="1600" i="1" dirty="0"/>
              <a:t>10-fold Cross-Validation;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Ulteriori metriche: </a:t>
            </a:r>
            <a:r>
              <a:rPr lang="it-IT" sz="1600" i="1" dirty="0"/>
              <a:t>accuracy</a:t>
            </a:r>
            <a:r>
              <a:rPr lang="it-IT" sz="1600" dirty="0"/>
              <a:t>, </a:t>
            </a:r>
            <a:r>
              <a:rPr lang="it-IT" sz="1600" i="1" dirty="0"/>
              <a:t>precision</a:t>
            </a:r>
            <a:r>
              <a:rPr lang="it-IT" sz="1600" dirty="0"/>
              <a:t>, </a:t>
            </a:r>
            <a:r>
              <a:rPr lang="it-IT" sz="1600" i="1" dirty="0"/>
              <a:t>recall</a:t>
            </a:r>
            <a:r>
              <a:rPr lang="it-IT" sz="1600" dirty="0"/>
              <a:t>, </a:t>
            </a:r>
            <a:r>
              <a:rPr lang="it-IT" sz="1600" i="1" dirty="0"/>
              <a:t>f1-score;</a:t>
            </a:r>
            <a:endParaRPr lang="it-I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9F5E1A-A7AE-4081-9E41-B05CAB6D4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29" y="3607616"/>
            <a:ext cx="5704857" cy="29029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C0EF4D0-B7B3-456D-B9DE-7FCD0080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30" y="704676"/>
            <a:ext cx="5704857" cy="29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208786-40BD-456F-8A4C-62FEABA4087A}"/>
              </a:ext>
            </a:extLst>
          </p:cNvPr>
          <p:cNvSpPr txBox="1"/>
          <p:nvPr/>
        </p:nvSpPr>
        <p:spPr>
          <a:xfrm>
            <a:off x="2787588" y="-5308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AFBD79-71D6-4388-AC81-8C4203BE447C}"/>
              </a:ext>
            </a:extLst>
          </p:cNvPr>
          <p:cNvSpPr txBox="1"/>
          <p:nvPr/>
        </p:nvSpPr>
        <p:spPr>
          <a:xfrm>
            <a:off x="839572" y="727299"/>
            <a:ext cx="430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WordCloud…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ED80884-6774-4588-8840-F6988427E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1" y="1756084"/>
            <a:ext cx="3671172" cy="186809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FECD44-4DC3-488A-BAE1-5F65C01E5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15" y="4076628"/>
            <a:ext cx="3671179" cy="186809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05A63E-BA57-4F5C-810D-1F1AACF58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53" y="1770908"/>
            <a:ext cx="3671172" cy="186809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0EA6A55-9293-4672-BDB7-2C02C80EB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06" y="4076628"/>
            <a:ext cx="3658053" cy="1874117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814039-0DAF-4CF6-B83E-A2A4BEB6C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35" y="1756083"/>
            <a:ext cx="3671175" cy="18680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9CD6E85-3A96-4596-A8DD-9E31DC7FF916}"/>
              </a:ext>
            </a:extLst>
          </p:cNvPr>
          <p:cNvSpPr txBox="1"/>
          <p:nvPr/>
        </p:nvSpPr>
        <p:spPr>
          <a:xfrm>
            <a:off x="1179955" y="1402706"/>
            <a:ext cx="1814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/>
              <a:t>Extremely Negative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4305F02-4955-49CE-9FA0-0DC0C15BDAC1}"/>
              </a:ext>
            </a:extLst>
          </p:cNvPr>
          <p:cNvSpPr txBox="1"/>
          <p:nvPr/>
        </p:nvSpPr>
        <p:spPr>
          <a:xfrm>
            <a:off x="5484556" y="1402706"/>
            <a:ext cx="102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/>
              <a:t>Negative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8DD46ED-D192-4D87-A86D-A18A227E21B3}"/>
              </a:ext>
            </a:extLst>
          </p:cNvPr>
          <p:cNvSpPr txBox="1"/>
          <p:nvPr/>
        </p:nvSpPr>
        <p:spPr>
          <a:xfrm>
            <a:off x="2824602" y="3746234"/>
            <a:ext cx="1814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/>
              <a:t>Extremely Positive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9C243B1-6BB3-481E-BE47-9613B8183D74}"/>
              </a:ext>
            </a:extLst>
          </p:cNvPr>
          <p:cNvSpPr txBox="1"/>
          <p:nvPr/>
        </p:nvSpPr>
        <p:spPr>
          <a:xfrm>
            <a:off x="9187457" y="1402706"/>
            <a:ext cx="1814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/>
              <a:t>Positive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89A770D-1F8B-447D-9BC1-E1BD2A287B87}"/>
              </a:ext>
            </a:extLst>
          </p:cNvPr>
          <p:cNvSpPr txBox="1"/>
          <p:nvPr/>
        </p:nvSpPr>
        <p:spPr>
          <a:xfrm>
            <a:off x="7358430" y="3752898"/>
            <a:ext cx="1814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/>
              <a:t>Neutral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9622A50C-831C-4E34-9A6A-F9CAB467C5F3}"/>
                  </a:ext>
                </a:extLst>
              </p14:cNvPr>
              <p14:cNvContentPartPr/>
              <p14:nvPr/>
            </p14:nvContentPartPr>
            <p14:xfrm>
              <a:off x="3425529" y="4242220"/>
              <a:ext cx="723600" cy="6300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9622A50C-831C-4E34-9A6A-F9CAB467C5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6889" y="4233580"/>
                <a:ext cx="7412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A87822A6-9A4E-44BB-8721-DE7ACFD66587}"/>
                  </a:ext>
                </a:extLst>
              </p14:cNvPr>
              <p14:cNvContentPartPr/>
              <p14:nvPr/>
            </p14:nvContentPartPr>
            <p14:xfrm>
              <a:off x="1670169" y="1936420"/>
              <a:ext cx="805680" cy="5328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A87822A6-9A4E-44BB-8721-DE7ACFD665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1169" y="1927780"/>
                <a:ext cx="8233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6A8DD117-166C-4F11-91B2-3383C5C7AC9B}"/>
                  </a:ext>
                </a:extLst>
              </p14:cNvPr>
              <p14:cNvContentPartPr/>
              <p14:nvPr/>
            </p14:nvContentPartPr>
            <p14:xfrm>
              <a:off x="5715849" y="1928140"/>
              <a:ext cx="917640" cy="6948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6A8DD117-166C-4F11-91B2-3383C5C7AC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07209" y="1919500"/>
                <a:ext cx="9352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86DEAD83-F38D-45D9-8461-44963CBE2773}"/>
                  </a:ext>
                </a:extLst>
              </p14:cNvPr>
              <p14:cNvContentPartPr/>
              <p14:nvPr/>
            </p14:nvContentPartPr>
            <p14:xfrm>
              <a:off x="8002209" y="4253020"/>
              <a:ext cx="664560" cy="4428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86DEAD83-F38D-45D9-8461-44963CBE27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93209" y="4244020"/>
                <a:ext cx="6822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824DCB39-8F0D-4C04-A34C-FA382CC5E1F8}"/>
                  </a:ext>
                </a:extLst>
              </p14:cNvPr>
              <p14:cNvContentPartPr/>
              <p14:nvPr/>
            </p14:nvContentPartPr>
            <p14:xfrm>
              <a:off x="9696729" y="1945780"/>
              <a:ext cx="597600" cy="4284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824DCB39-8F0D-4C04-A34C-FA382CC5E1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87729" y="1936780"/>
                <a:ext cx="615240" cy="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79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6436B9-C50C-4B3F-8D4D-C55CA3C48B57}"/>
              </a:ext>
            </a:extLst>
          </p:cNvPr>
          <p:cNvSpPr txBox="1"/>
          <p:nvPr/>
        </p:nvSpPr>
        <p:spPr>
          <a:xfrm>
            <a:off x="2787588" y="-5308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224E4F-3EB7-48A7-82FC-BA2D1DCC8693}"/>
              </a:ext>
            </a:extLst>
          </p:cNvPr>
          <p:cNvSpPr txBox="1"/>
          <p:nvPr/>
        </p:nvSpPr>
        <p:spPr>
          <a:xfrm>
            <a:off x="838899" y="895079"/>
            <a:ext cx="424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Numero medio </a:t>
            </a:r>
            <a:r>
              <a:rPr lang="it-IT" sz="2800" i="1" dirty="0"/>
              <a:t>Token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658C44-75D6-40B0-8AAF-24E2A1899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11" y="2232077"/>
            <a:ext cx="8551178" cy="43513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E4DE7D-96B2-4B12-8125-E41D85C65E2B}"/>
              </a:ext>
            </a:extLst>
          </p:cNvPr>
          <p:cNvSpPr txBox="1"/>
          <p:nvPr/>
        </p:nvSpPr>
        <p:spPr>
          <a:xfrm>
            <a:off x="838899" y="1454801"/>
            <a:ext cx="307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Media 16.5 </a:t>
            </a:r>
            <a:r>
              <a:rPr lang="it-IT" i="1" dirty="0"/>
              <a:t>token;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Massimo 45 </a:t>
            </a:r>
            <a:r>
              <a:rPr lang="it-IT" i="1" dirty="0"/>
              <a:t>token;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EA17D6F7-F750-47B6-AC5E-D49A6E9759D3}"/>
              </a:ext>
            </a:extLst>
          </p:cNvPr>
          <p:cNvSpPr/>
          <p:nvPr/>
        </p:nvSpPr>
        <p:spPr>
          <a:xfrm>
            <a:off x="3512397" y="1618575"/>
            <a:ext cx="1551963" cy="3187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2DD76E-9E07-4AEB-BAF1-F32937C84D85}"/>
              </a:ext>
            </a:extLst>
          </p:cNvPr>
          <p:cNvSpPr txBox="1"/>
          <p:nvPr/>
        </p:nvSpPr>
        <p:spPr>
          <a:xfrm>
            <a:off x="5082433" y="1418299"/>
            <a:ext cx="307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Lista di Indici:</a:t>
            </a:r>
          </a:p>
          <a:p>
            <a:pPr algn="ctr"/>
            <a:r>
              <a:rPr lang="it-IT" i="1" dirty="0"/>
              <a:t> ‘sequence_len’ </a:t>
            </a:r>
            <a:r>
              <a:rPr lang="it-IT" dirty="0"/>
              <a:t>pari a 50</a:t>
            </a:r>
          </a:p>
        </p:txBody>
      </p:sp>
    </p:spTree>
    <p:extLst>
      <p:ext uri="{BB962C8B-B14F-4D97-AF65-F5344CB8AC3E}">
        <p14:creationId xmlns:p14="http://schemas.microsoft.com/office/powerpoint/2010/main" val="27161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A6A749-632C-43EC-8B59-A233C8DE3AE2}"/>
              </a:ext>
            </a:extLst>
          </p:cNvPr>
          <p:cNvSpPr txBox="1"/>
          <p:nvPr/>
        </p:nvSpPr>
        <p:spPr>
          <a:xfrm>
            <a:off x="2787588" y="-5308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4C2FE3-697F-49F7-856F-602FE7E0EF1C}"/>
              </a:ext>
            </a:extLst>
          </p:cNvPr>
          <p:cNvSpPr txBox="1"/>
          <p:nvPr/>
        </p:nvSpPr>
        <p:spPr>
          <a:xfrm>
            <a:off x="956288" y="545504"/>
            <a:ext cx="66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Reti Neurali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CA755F4-EFD0-4929-964E-45EDC77908F6}"/>
              </a:ext>
            </a:extLst>
          </p:cNvPr>
          <p:cNvSpPr txBox="1"/>
          <p:nvPr/>
        </p:nvSpPr>
        <p:spPr>
          <a:xfrm>
            <a:off x="662131" y="898723"/>
            <a:ext cx="4785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Sono state messe a confronto 4 architetture: </a:t>
            </a:r>
            <a:r>
              <a:rPr lang="it-IT" sz="1600" i="1" dirty="0"/>
              <a:t>LSTM</a:t>
            </a:r>
            <a:r>
              <a:rPr lang="it-IT" sz="1600" dirty="0"/>
              <a:t>, </a:t>
            </a:r>
            <a:r>
              <a:rPr lang="it-IT" sz="1600" i="1" dirty="0"/>
              <a:t>RNN</a:t>
            </a:r>
            <a:r>
              <a:rPr lang="it-IT" sz="1600" dirty="0"/>
              <a:t>, </a:t>
            </a:r>
            <a:r>
              <a:rPr lang="it-IT" sz="1600" i="1" dirty="0"/>
              <a:t>Conv1D</a:t>
            </a:r>
            <a:r>
              <a:rPr lang="it-IT" sz="1600" dirty="0"/>
              <a:t>, </a:t>
            </a:r>
            <a:r>
              <a:rPr lang="it-IT" sz="1600" i="1" dirty="0"/>
              <a:t>Densa;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Numero di termini impiegati 20’000;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Lista di Indici;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Layer Embedding;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39C4145-C722-4938-9AEA-A23FF04BD81E}"/>
              </a:ext>
            </a:extLst>
          </p:cNvPr>
          <p:cNvSpPr txBox="1"/>
          <p:nvPr/>
        </p:nvSpPr>
        <p:spPr>
          <a:xfrm>
            <a:off x="1310936" y="2297171"/>
            <a:ext cx="47850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LSTM</a:t>
            </a:r>
            <a:endParaRPr lang="it-I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3 blocchi </a:t>
            </a:r>
            <a:r>
              <a:rPr lang="it-IT" sz="1400" i="1" dirty="0"/>
              <a:t>LSTM Bidirezionale </a:t>
            </a:r>
            <a:r>
              <a:rPr lang="it-IT" sz="1400" dirty="0"/>
              <a:t>128 neuroni;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3 blocchi Conv1D (128 canali, kernel dim. 7, zero-padding, </a:t>
            </a:r>
            <a:r>
              <a:rPr lang="it-IT" sz="1400" i="1" dirty="0"/>
              <a:t>ReLU</a:t>
            </a:r>
            <a:r>
              <a:rPr lang="it-IT" sz="1400" dirty="0"/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3 blocchi densi (</a:t>
            </a:r>
            <a:r>
              <a:rPr lang="it-IT" sz="1400" i="1" dirty="0"/>
              <a:t>ReLU</a:t>
            </a:r>
            <a:r>
              <a:rPr lang="it-IT" sz="1400" dirty="0"/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Output </a:t>
            </a:r>
            <a:r>
              <a:rPr lang="it-IT" sz="1400" i="1" dirty="0"/>
              <a:t>softmax;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/>
              <a:t>Dropout</a:t>
            </a:r>
            <a:r>
              <a:rPr lang="it-IT" sz="1400" dirty="0"/>
              <a:t>, </a:t>
            </a:r>
            <a:r>
              <a:rPr lang="it-IT" sz="1400" i="1" dirty="0"/>
              <a:t>BatchNormalization</a:t>
            </a:r>
            <a:r>
              <a:rPr lang="it-IT" sz="1400" dirty="0"/>
              <a:t>, </a:t>
            </a:r>
            <a:r>
              <a:rPr lang="it-IT" sz="1400" i="1" dirty="0"/>
              <a:t>SpatialDropout;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/>
              <a:t>Adam</a:t>
            </a:r>
            <a:r>
              <a:rPr lang="it-IT" sz="1400" dirty="0"/>
              <a:t>, loss ‘sparse categorical cross-entropy’;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Epoche</a:t>
            </a:r>
            <a:r>
              <a:rPr lang="it-IT" sz="1400" i="1" dirty="0"/>
              <a:t> 5, </a:t>
            </a:r>
            <a:r>
              <a:rPr lang="it-IT" sz="1400" dirty="0"/>
              <a:t>dimensione </a:t>
            </a:r>
            <a:r>
              <a:rPr lang="it-IT" sz="1400" i="1" dirty="0"/>
              <a:t>batch</a:t>
            </a:r>
            <a:r>
              <a:rPr lang="it-IT" sz="1400" dirty="0"/>
              <a:t> 32;</a:t>
            </a:r>
            <a:endParaRPr lang="it-IT" sz="1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F9AE6D1-5610-40CC-AC8C-66F5F9C0823C}"/>
              </a:ext>
            </a:extLst>
          </p:cNvPr>
          <p:cNvSpPr txBox="1"/>
          <p:nvPr/>
        </p:nvSpPr>
        <p:spPr>
          <a:xfrm>
            <a:off x="6460166" y="2300095"/>
            <a:ext cx="4785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/>
              <a:t>RNN</a:t>
            </a:r>
            <a:endParaRPr lang="it-I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2 blocchi </a:t>
            </a:r>
            <a:r>
              <a:rPr lang="it-IT" sz="1400" i="1" dirty="0"/>
              <a:t>RNN </a:t>
            </a:r>
            <a:r>
              <a:rPr lang="it-IT" sz="1400" dirty="0"/>
              <a:t>128 neuroni;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2 blocchi Conv1D (128 canali, kernel dim. 5, zero-padding, </a:t>
            </a:r>
            <a:r>
              <a:rPr lang="it-IT" sz="1400" i="1" dirty="0"/>
              <a:t>ReLU</a:t>
            </a:r>
            <a:r>
              <a:rPr lang="it-IT" sz="1400" dirty="0"/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3 blocchi densi (</a:t>
            </a:r>
            <a:r>
              <a:rPr lang="it-IT" sz="1400" i="1" dirty="0"/>
              <a:t>ReLU</a:t>
            </a:r>
            <a:r>
              <a:rPr lang="it-IT" sz="1400" dirty="0"/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Output </a:t>
            </a:r>
            <a:r>
              <a:rPr lang="it-IT" sz="1400" i="1" dirty="0"/>
              <a:t>softmax;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/>
              <a:t>Dropout</a:t>
            </a:r>
            <a:r>
              <a:rPr lang="it-IT" sz="1400" dirty="0"/>
              <a:t>, </a:t>
            </a:r>
            <a:r>
              <a:rPr lang="it-IT" sz="1400" i="1" dirty="0"/>
              <a:t>BatchNormalization</a:t>
            </a:r>
            <a:r>
              <a:rPr lang="it-IT" sz="1400" dirty="0"/>
              <a:t>, </a:t>
            </a:r>
            <a:r>
              <a:rPr lang="it-IT" sz="1400" i="1" dirty="0"/>
              <a:t>SpatialDropout;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/>
              <a:t>Adam</a:t>
            </a:r>
            <a:r>
              <a:rPr lang="it-IT" sz="1400" dirty="0"/>
              <a:t>, loss ‘sparse categorical cross-entropy’;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Epoche</a:t>
            </a:r>
            <a:r>
              <a:rPr lang="it-IT" sz="1400" i="1" dirty="0"/>
              <a:t> 5, </a:t>
            </a:r>
            <a:r>
              <a:rPr lang="it-IT" sz="1400" dirty="0"/>
              <a:t>dimensione </a:t>
            </a:r>
            <a:r>
              <a:rPr lang="it-IT" sz="1400" i="1" dirty="0"/>
              <a:t>batch</a:t>
            </a:r>
            <a:r>
              <a:rPr lang="it-IT" sz="1400" dirty="0"/>
              <a:t> 128;</a:t>
            </a:r>
            <a:endParaRPr lang="it-IT" sz="14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i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44E071-91B4-4731-938E-FB64C7970B39}"/>
              </a:ext>
            </a:extLst>
          </p:cNvPr>
          <p:cNvSpPr txBox="1"/>
          <p:nvPr/>
        </p:nvSpPr>
        <p:spPr>
          <a:xfrm>
            <a:off x="1338615" y="4574981"/>
            <a:ext cx="47850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/>
              <a:t>Conv1D</a:t>
            </a:r>
            <a:endParaRPr lang="it-I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3 blocchi Conv1D (128 canali, kernel dim. 5, zero-padding, </a:t>
            </a:r>
            <a:r>
              <a:rPr lang="it-IT" sz="1400" i="1" dirty="0"/>
              <a:t>ReLU</a:t>
            </a:r>
            <a:r>
              <a:rPr lang="it-IT" sz="1400" dirty="0"/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3 blocchi densi (</a:t>
            </a:r>
            <a:r>
              <a:rPr lang="it-IT" sz="1400" i="1" dirty="0"/>
              <a:t>ReLU</a:t>
            </a:r>
            <a:r>
              <a:rPr lang="it-IT" sz="1400" dirty="0"/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Output </a:t>
            </a:r>
            <a:r>
              <a:rPr lang="it-IT" sz="1400" i="1" dirty="0"/>
              <a:t>sigmoid;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/>
              <a:t>Dropout</a:t>
            </a:r>
            <a:r>
              <a:rPr lang="it-IT" sz="1400" dirty="0"/>
              <a:t>, </a:t>
            </a:r>
            <a:r>
              <a:rPr lang="it-IT" sz="1400" i="1" dirty="0"/>
              <a:t>BatchNormalization</a:t>
            </a:r>
            <a:r>
              <a:rPr lang="it-IT" sz="1400" dirty="0"/>
              <a:t>, </a:t>
            </a:r>
            <a:r>
              <a:rPr lang="it-IT" sz="1400" i="1" dirty="0"/>
              <a:t>SpatialDropout;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/>
              <a:t>Adam</a:t>
            </a:r>
            <a:r>
              <a:rPr lang="it-IT" sz="1400" dirty="0"/>
              <a:t>, loss ‘sparse categorical cross-entropy’;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Epoche</a:t>
            </a:r>
            <a:r>
              <a:rPr lang="it-IT" sz="1400" i="1" dirty="0"/>
              <a:t> 5, </a:t>
            </a:r>
            <a:r>
              <a:rPr lang="it-IT" sz="1400" dirty="0"/>
              <a:t>dimensione </a:t>
            </a:r>
            <a:r>
              <a:rPr lang="it-IT" sz="1400" i="1" dirty="0"/>
              <a:t>batch</a:t>
            </a:r>
            <a:r>
              <a:rPr lang="it-IT" sz="1400" dirty="0"/>
              <a:t> 32;</a:t>
            </a:r>
            <a:endParaRPr lang="it-IT" sz="14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CD2EBF-4582-40E7-A7A1-226464E5B920}"/>
              </a:ext>
            </a:extLst>
          </p:cNvPr>
          <p:cNvSpPr txBox="1"/>
          <p:nvPr/>
        </p:nvSpPr>
        <p:spPr>
          <a:xfrm>
            <a:off x="6359184" y="4554983"/>
            <a:ext cx="478506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/>
              <a:t>Densa</a:t>
            </a:r>
            <a:endParaRPr lang="it-I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3 blocchi densi (</a:t>
            </a:r>
            <a:r>
              <a:rPr lang="it-IT" sz="1400" i="1" dirty="0"/>
              <a:t>ReLU</a:t>
            </a:r>
            <a:r>
              <a:rPr lang="it-IT" sz="1400" dirty="0"/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Output </a:t>
            </a:r>
            <a:r>
              <a:rPr lang="it-IT" sz="1400" i="1" dirty="0"/>
              <a:t>softmax;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/>
              <a:t>Dropout;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/>
              <a:t>Adam</a:t>
            </a:r>
            <a:r>
              <a:rPr lang="it-IT" sz="1400" dirty="0"/>
              <a:t>, loss ‘sparse categorical cross-entropy’;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Epoche</a:t>
            </a:r>
            <a:r>
              <a:rPr lang="it-IT" sz="1400" i="1" dirty="0"/>
              <a:t> 5, </a:t>
            </a:r>
            <a:r>
              <a:rPr lang="it-IT" sz="1400" dirty="0"/>
              <a:t>dimensione </a:t>
            </a:r>
            <a:r>
              <a:rPr lang="it-IT" sz="1400" i="1" dirty="0"/>
              <a:t>batch</a:t>
            </a:r>
            <a:r>
              <a:rPr lang="it-IT" sz="1400" dirty="0"/>
              <a:t> 32;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408537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130A49B-FEE5-4761-BC60-DB9C88DB71DD}"/>
              </a:ext>
            </a:extLst>
          </p:cNvPr>
          <p:cNvSpPr txBox="1"/>
          <p:nvPr/>
        </p:nvSpPr>
        <p:spPr>
          <a:xfrm>
            <a:off x="4418120" y="1169153"/>
            <a:ext cx="335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OBIETTIVO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AA8236-0070-45FE-87C6-402C836BF14F}"/>
              </a:ext>
            </a:extLst>
          </p:cNvPr>
          <p:cNvSpPr txBox="1"/>
          <p:nvPr/>
        </p:nvSpPr>
        <p:spPr>
          <a:xfrm>
            <a:off x="3703467" y="2707689"/>
            <a:ext cx="47850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Sviluppare un sistema di apprendimento per la risoluzione di problemi di </a:t>
            </a:r>
            <a:r>
              <a:rPr lang="it-IT" i="1" dirty="0"/>
              <a:t>classificazione</a:t>
            </a:r>
            <a:r>
              <a:rPr lang="it-IT" dirty="0"/>
              <a:t> e </a:t>
            </a:r>
            <a:r>
              <a:rPr lang="it-IT" i="1" dirty="0"/>
              <a:t>semi-</a:t>
            </a:r>
            <a:r>
              <a:rPr lang="it-IT" i="1" dirty="0" err="1"/>
              <a:t>supervised</a:t>
            </a:r>
            <a:r>
              <a:rPr lang="it-IT" dirty="0"/>
              <a:t> </a:t>
            </a:r>
            <a:r>
              <a:rPr lang="it-IT" i="1" dirty="0"/>
              <a:t>anomaly</a:t>
            </a:r>
            <a:r>
              <a:rPr lang="it-IT" dirty="0"/>
              <a:t> </a:t>
            </a:r>
            <a:r>
              <a:rPr lang="it-IT" i="1" dirty="0"/>
              <a:t>detection</a:t>
            </a:r>
            <a:r>
              <a:rPr lang="it-IT" dirty="0"/>
              <a:t> su due tipologie di dataset: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Immagini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Testi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A1ADB5F-2F0E-466B-9966-E6F8851F851E}"/>
              </a:ext>
            </a:extLst>
          </p:cNvPr>
          <p:cNvSpPr/>
          <p:nvPr/>
        </p:nvSpPr>
        <p:spPr>
          <a:xfrm>
            <a:off x="3511233" y="2580137"/>
            <a:ext cx="5169531" cy="2009430"/>
          </a:xfrm>
          <a:prstGeom prst="roundRect">
            <a:avLst/>
          </a:prstGeom>
          <a:noFill/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4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0534EB-CEFD-4EA2-9A3D-231B587A53A6}"/>
              </a:ext>
            </a:extLst>
          </p:cNvPr>
          <p:cNvSpPr txBox="1"/>
          <p:nvPr/>
        </p:nvSpPr>
        <p:spPr>
          <a:xfrm>
            <a:off x="964677" y="524696"/>
            <a:ext cx="66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Reti Neurali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17D116-042F-454E-A5A2-AC648173624A}"/>
              </a:ext>
            </a:extLst>
          </p:cNvPr>
          <p:cNvSpPr txBox="1"/>
          <p:nvPr/>
        </p:nvSpPr>
        <p:spPr>
          <a:xfrm>
            <a:off x="2787588" y="-5308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Testi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9B22D3-5D7B-4DB7-B38B-DC516B860FBF}"/>
              </a:ext>
            </a:extLst>
          </p:cNvPr>
          <p:cNvSpPr txBox="1"/>
          <p:nvPr/>
        </p:nvSpPr>
        <p:spPr>
          <a:xfrm>
            <a:off x="964677" y="1001750"/>
            <a:ext cx="478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Valutazione </a:t>
            </a:r>
            <a:r>
              <a:rPr lang="it-IT" sz="1600" i="1" dirty="0"/>
              <a:t>10 fold Cross-Validation, accuratezza media: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0688FF0-3EDD-45B8-BEA9-854449FA4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9" y="1332956"/>
            <a:ext cx="5309576" cy="27018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376DD7-E50C-46DD-88E6-7BAB79CC3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65" y="4042107"/>
            <a:ext cx="5309575" cy="27018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6AD1C3C-FC9B-486B-91ED-CD232FDA6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65" y="1340305"/>
            <a:ext cx="5309575" cy="27018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94F0C2B-93E2-403D-B640-46D10DD82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6" y="4034756"/>
            <a:ext cx="5309576" cy="2701800"/>
          </a:xfrm>
          <a:prstGeom prst="rect">
            <a:avLst/>
          </a:prstGeom>
        </p:spPr>
      </p:pic>
      <p:sp>
        <p:nvSpPr>
          <p:cNvPr id="13" name="Fumetto: ovale 12">
            <a:extLst>
              <a:ext uri="{FF2B5EF4-FFF2-40B4-BE49-F238E27FC236}">
                <a16:creationId xmlns:a16="http://schemas.microsoft.com/office/drawing/2014/main" id="{944782D4-DA70-40DD-8BD8-FE7D8ACDABF4}"/>
              </a:ext>
            </a:extLst>
          </p:cNvPr>
          <p:cNvSpPr/>
          <p:nvPr/>
        </p:nvSpPr>
        <p:spPr>
          <a:xfrm rot="17934912">
            <a:off x="223194" y="1427058"/>
            <a:ext cx="863912" cy="911535"/>
          </a:xfrm>
          <a:prstGeom prst="wedgeEllipseCallou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70A97A-DC20-4698-BCCC-F2E65E70039D}"/>
              </a:ext>
            </a:extLst>
          </p:cNvPr>
          <p:cNvSpPr txBox="1"/>
          <p:nvPr/>
        </p:nvSpPr>
        <p:spPr>
          <a:xfrm>
            <a:off x="233195" y="1576736"/>
            <a:ext cx="82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</a:rPr>
              <a:t>LSTM</a:t>
            </a:r>
          </a:p>
          <a:p>
            <a:pPr algn="ctr"/>
            <a:r>
              <a:rPr lang="it-IT" sz="1600" i="1" dirty="0">
                <a:solidFill>
                  <a:schemeClr val="bg1"/>
                </a:solidFill>
              </a:rPr>
              <a:t>0.818</a:t>
            </a:r>
          </a:p>
        </p:txBody>
      </p:sp>
      <p:sp>
        <p:nvSpPr>
          <p:cNvPr id="15" name="Fumetto: ovale 14">
            <a:extLst>
              <a:ext uri="{FF2B5EF4-FFF2-40B4-BE49-F238E27FC236}">
                <a16:creationId xmlns:a16="http://schemas.microsoft.com/office/drawing/2014/main" id="{A765732E-E2E3-42ED-8B60-9B142B257A34}"/>
              </a:ext>
            </a:extLst>
          </p:cNvPr>
          <p:cNvSpPr/>
          <p:nvPr/>
        </p:nvSpPr>
        <p:spPr>
          <a:xfrm rot="17934912">
            <a:off x="5812499" y="1305133"/>
            <a:ext cx="863912" cy="911535"/>
          </a:xfrm>
          <a:prstGeom prst="wedgeEllipseCallou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2A2177B-75BB-46F7-A00D-654637F1D8CA}"/>
              </a:ext>
            </a:extLst>
          </p:cNvPr>
          <p:cNvSpPr txBox="1"/>
          <p:nvPr/>
        </p:nvSpPr>
        <p:spPr>
          <a:xfrm>
            <a:off x="5822500" y="1454811"/>
            <a:ext cx="82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</a:rPr>
              <a:t>Densa</a:t>
            </a:r>
          </a:p>
          <a:p>
            <a:pPr algn="ctr"/>
            <a:r>
              <a:rPr lang="it-IT" sz="1600" i="1" dirty="0">
                <a:solidFill>
                  <a:schemeClr val="bg1"/>
                </a:solidFill>
              </a:rPr>
              <a:t>0.686</a:t>
            </a:r>
          </a:p>
        </p:txBody>
      </p:sp>
      <p:sp>
        <p:nvSpPr>
          <p:cNvPr id="17" name="Fumetto: ovale 16">
            <a:extLst>
              <a:ext uri="{FF2B5EF4-FFF2-40B4-BE49-F238E27FC236}">
                <a16:creationId xmlns:a16="http://schemas.microsoft.com/office/drawing/2014/main" id="{C1B28828-D02A-4018-926D-6AF967C76276}"/>
              </a:ext>
            </a:extLst>
          </p:cNvPr>
          <p:cNvSpPr/>
          <p:nvPr/>
        </p:nvSpPr>
        <p:spPr>
          <a:xfrm rot="17934912">
            <a:off x="5759378" y="3920930"/>
            <a:ext cx="863912" cy="911535"/>
          </a:xfrm>
          <a:prstGeom prst="wedgeEllipseCallou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3D4EEF1-4DD7-4B08-8107-E12779E15345}"/>
              </a:ext>
            </a:extLst>
          </p:cNvPr>
          <p:cNvSpPr txBox="1"/>
          <p:nvPr/>
        </p:nvSpPr>
        <p:spPr>
          <a:xfrm>
            <a:off x="5777969" y="4083364"/>
            <a:ext cx="82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</a:rPr>
              <a:t>Conv1D</a:t>
            </a:r>
          </a:p>
          <a:p>
            <a:pPr algn="ctr"/>
            <a:r>
              <a:rPr lang="it-IT" sz="1600" i="1" dirty="0">
                <a:solidFill>
                  <a:schemeClr val="bg1"/>
                </a:solidFill>
              </a:rPr>
              <a:t>0.807</a:t>
            </a:r>
          </a:p>
        </p:txBody>
      </p:sp>
      <p:sp>
        <p:nvSpPr>
          <p:cNvPr id="19" name="Fumetto: ovale 18">
            <a:extLst>
              <a:ext uri="{FF2B5EF4-FFF2-40B4-BE49-F238E27FC236}">
                <a16:creationId xmlns:a16="http://schemas.microsoft.com/office/drawing/2014/main" id="{5E45A878-C304-47EF-BF4F-91C91995348F}"/>
              </a:ext>
            </a:extLst>
          </p:cNvPr>
          <p:cNvSpPr/>
          <p:nvPr/>
        </p:nvSpPr>
        <p:spPr>
          <a:xfrm rot="17934912">
            <a:off x="223194" y="3920930"/>
            <a:ext cx="863912" cy="911535"/>
          </a:xfrm>
          <a:prstGeom prst="wedgeEllipseCallou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ADE00F4-F67F-43FE-8084-15D958C3CB2C}"/>
              </a:ext>
            </a:extLst>
          </p:cNvPr>
          <p:cNvSpPr txBox="1"/>
          <p:nvPr/>
        </p:nvSpPr>
        <p:spPr>
          <a:xfrm>
            <a:off x="241785" y="4037206"/>
            <a:ext cx="826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solidFill>
                  <a:schemeClr val="bg1"/>
                </a:solidFill>
              </a:rPr>
              <a:t>RNN</a:t>
            </a:r>
          </a:p>
          <a:p>
            <a:pPr algn="ctr"/>
            <a:r>
              <a:rPr lang="it-IT" sz="1600" i="1" dirty="0">
                <a:solidFill>
                  <a:schemeClr val="bg1"/>
                </a:solidFill>
              </a:rPr>
              <a:t>0.776</a:t>
            </a:r>
          </a:p>
        </p:txBody>
      </p:sp>
    </p:spTree>
    <p:extLst>
      <p:ext uri="{BB962C8B-B14F-4D97-AF65-F5344CB8AC3E}">
        <p14:creationId xmlns:p14="http://schemas.microsoft.com/office/powerpoint/2010/main" val="146866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4241F9-53F2-4977-82D2-B397CCC47554}"/>
              </a:ext>
            </a:extLst>
          </p:cNvPr>
          <p:cNvSpPr txBox="1"/>
          <p:nvPr/>
        </p:nvSpPr>
        <p:spPr>
          <a:xfrm>
            <a:off x="2787588" y="-5308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1BB3E6-B6B3-4F50-981C-213B3EC3CE23}"/>
              </a:ext>
            </a:extLst>
          </p:cNvPr>
          <p:cNvSpPr txBox="1"/>
          <p:nvPr/>
        </p:nvSpPr>
        <p:spPr>
          <a:xfrm>
            <a:off x="964677" y="524696"/>
            <a:ext cx="66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Reti Neurali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0A0F61-AF07-41EF-8B60-59CA6580916E}"/>
              </a:ext>
            </a:extLst>
          </p:cNvPr>
          <p:cNvSpPr txBox="1"/>
          <p:nvPr/>
        </p:nvSpPr>
        <p:spPr>
          <a:xfrm>
            <a:off x="964677" y="1001750"/>
            <a:ext cx="4785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Selezione del modello migliore (</a:t>
            </a:r>
            <a:r>
              <a:rPr lang="it-IT" sz="1600" b="1" i="1" dirty="0"/>
              <a:t>LSTM</a:t>
            </a:r>
            <a:r>
              <a:rPr lang="it-IT" sz="1600" dirty="0"/>
              <a:t>) e valutazione su </a:t>
            </a:r>
            <a:r>
              <a:rPr lang="it-IT" sz="1600" i="1" dirty="0"/>
              <a:t>test set</a:t>
            </a:r>
            <a:r>
              <a:rPr lang="it-IT" sz="1600" dirty="0"/>
              <a:t>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325367-52DB-4752-B81B-24D5100E5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22" y="2765238"/>
            <a:ext cx="5806347" cy="35680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C3FA6BE-60C8-49C5-B7CE-AF73DA524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" y="1586525"/>
            <a:ext cx="6059648" cy="511924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9C72C0-25C5-42EC-9C01-B0AF0FFB62D3}"/>
              </a:ext>
            </a:extLst>
          </p:cNvPr>
          <p:cNvSpPr txBox="1"/>
          <p:nvPr/>
        </p:nvSpPr>
        <p:spPr>
          <a:xfrm>
            <a:off x="6792363" y="2358345"/>
            <a:ext cx="478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Perché 5 epoche? Overfitting</a:t>
            </a:r>
          </a:p>
        </p:txBody>
      </p:sp>
    </p:spTree>
    <p:extLst>
      <p:ext uri="{BB962C8B-B14F-4D97-AF65-F5344CB8AC3E}">
        <p14:creationId xmlns:p14="http://schemas.microsoft.com/office/powerpoint/2010/main" val="25991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293809-DC96-4D49-866A-744ED52A347B}"/>
              </a:ext>
            </a:extLst>
          </p:cNvPr>
          <p:cNvSpPr txBox="1"/>
          <p:nvPr/>
        </p:nvSpPr>
        <p:spPr>
          <a:xfrm>
            <a:off x="2787588" y="-27387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669394-BDD2-4F09-9CE0-B9E4DB1397BB}"/>
              </a:ext>
            </a:extLst>
          </p:cNvPr>
          <p:cNvSpPr txBox="1"/>
          <p:nvPr/>
        </p:nvSpPr>
        <p:spPr>
          <a:xfrm>
            <a:off x="880610" y="646331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AdaBoost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EDD9E-17A2-4107-A7F8-5DB4477BD53B}"/>
              </a:ext>
            </a:extLst>
          </p:cNvPr>
          <p:cNvSpPr txBox="1"/>
          <p:nvPr/>
        </p:nvSpPr>
        <p:spPr>
          <a:xfrm>
            <a:off x="696896" y="1292662"/>
            <a:ext cx="4785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Vettorizzazione </a:t>
            </a:r>
            <a:r>
              <a:rPr lang="it-IT" sz="1600" i="1" dirty="0"/>
              <a:t>tfid</a:t>
            </a:r>
            <a:r>
              <a:rPr lang="it-IT" sz="1600" dirty="0"/>
              <a:t> (500 termini);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Impiegato il weak learner base;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Parameter tuning: 5 </a:t>
            </a:r>
            <a:r>
              <a:rPr lang="it-IT" sz="1600" i="1" dirty="0"/>
              <a:t>fold GridSearchCV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Parametri valutati: </a:t>
            </a:r>
            <a:r>
              <a:rPr lang="it-IT" sz="1600" i="1" dirty="0"/>
              <a:t>numero estimator</a:t>
            </a:r>
            <a:r>
              <a:rPr lang="it-IT" sz="1600" dirty="0"/>
              <a:t>, </a:t>
            </a:r>
            <a:r>
              <a:rPr lang="it-IT" sz="1600" i="1" dirty="0"/>
              <a:t>learning rate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Miglior valore ottenuto (0.68 </a:t>
            </a:r>
            <a:r>
              <a:rPr lang="it-IT" sz="1600" i="1" dirty="0"/>
              <a:t>val acc</a:t>
            </a:r>
            <a:r>
              <a:rPr lang="it-IT" sz="1600" dirty="0"/>
              <a:t>) per 300 </a:t>
            </a:r>
            <a:r>
              <a:rPr lang="it-IT" sz="1600" i="1" dirty="0"/>
              <a:t>estimator</a:t>
            </a:r>
            <a:r>
              <a:rPr lang="it-IT" sz="1600" dirty="0"/>
              <a:t>, 0.5 di </a:t>
            </a:r>
            <a:r>
              <a:rPr lang="it-IT" sz="1600" i="1" dirty="0"/>
              <a:t>learning rate;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5E141EA-7B8C-4EFC-9F7F-11D898D6D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5432"/>
            <a:ext cx="6096000" cy="365202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23016E0-12AC-45DF-8B33-F0AFC88E4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32" y="2985432"/>
            <a:ext cx="6196667" cy="36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115F8-830E-4964-A0E0-EBF32D30FF32}"/>
              </a:ext>
            </a:extLst>
          </p:cNvPr>
          <p:cNvSpPr txBox="1"/>
          <p:nvPr/>
        </p:nvSpPr>
        <p:spPr>
          <a:xfrm>
            <a:off x="2787588" y="-27387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F4F61E-4652-4AB2-91FF-1C9C2C7CE054}"/>
              </a:ext>
            </a:extLst>
          </p:cNvPr>
          <p:cNvSpPr txBox="1"/>
          <p:nvPr/>
        </p:nvSpPr>
        <p:spPr>
          <a:xfrm>
            <a:off x="880610" y="559806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SVC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8709AC-2300-48CD-9F91-08F95E81CAC6}"/>
              </a:ext>
            </a:extLst>
          </p:cNvPr>
          <p:cNvSpPr txBox="1"/>
          <p:nvPr/>
        </p:nvSpPr>
        <p:spPr>
          <a:xfrm>
            <a:off x="696896" y="981349"/>
            <a:ext cx="47850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Vettorizzazione </a:t>
            </a:r>
            <a:r>
              <a:rPr lang="it-IT" sz="1600" i="1" dirty="0"/>
              <a:t>tfidf</a:t>
            </a:r>
            <a:r>
              <a:rPr lang="it-IT" sz="1600" dirty="0"/>
              <a:t> (500 termini);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Strategia classificazione multi-classe: ‘One-VS-One’;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Addestramento molto lento;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Parameter tuning: 3 </a:t>
            </a:r>
            <a:r>
              <a:rPr lang="it-IT" sz="1600" i="1" dirty="0"/>
              <a:t>fold GridSearchCV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Parametri valutati: </a:t>
            </a:r>
            <a:r>
              <a:rPr lang="it-IT" sz="1600" i="1" dirty="0"/>
              <a:t>C</a:t>
            </a:r>
            <a:r>
              <a:rPr lang="it-IT" sz="1600" dirty="0"/>
              <a:t>, </a:t>
            </a:r>
            <a:r>
              <a:rPr lang="it-IT" sz="1600" i="1" dirty="0"/>
              <a:t>kernel</a:t>
            </a:r>
            <a:r>
              <a:rPr lang="it-IT" sz="1600" dirty="0"/>
              <a:t>, </a:t>
            </a:r>
            <a:r>
              <a:rPr lang="it-IT" sz="1600" i="1" dirty="0"/>
              <a:t>gamma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Miglior valore ottenuto per: </a:t>
            </a:r>
            <a:r>
              <a:rPr lang="it-IT" sz="1600" i="1" dirty="0">
                <a:effectLst/>
                <a:latin typeface="+mj-lt"/>
                <a:ea typeface="Calibri" panose="020F0502020204030204" pitchFamily="34" charset="0"/>
              </a:rPr>
              <a:t>C=2, kernel=‘rbf’ , gamma=’scale’</a:t>
            </a:r>
            <a:r>
              <a:rPr lang="it-IT" sz="1600" i="1" dirty="0">
                <a:latin typeface="+mj-lt"/>
                <a:ea typeface="Calibri" panose="020F0502020204030204" pitchFamily="34" charset="0"/>
              </a:rPr>
              <a:t>;</a:t>
            </a:r>
            <a:endParaRPr lang="it-IT" sz="1600" dirty="0">
              <a:latin typeface="+mj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9D0DC82-74E7-4499-B544-C0DDFB5A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592"/>
            <a:ext cx="6156479" cy="364610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AB20A2C-B761-43CD-8E6A-C2824D577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21" y="2902592"/>
            <a:ext cx="6156479" cy="36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4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D0A8BCF-0E80-45C7-9107-A7EE567A47F5}"/>
              </a:ext>
            </a:extLst>
          </p:cNvPr>
          <p:cNvSpPr txBox="1"/>
          <p:nvPr/>
        </p:nvSpPr>
        <p:spPr>
          <a:xfrm>
            <a:off x="2787588" y="-27387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978CD1-9982-4D3D-A143-7E2A50800788}"/>
              </a:ext>
            </a:extLst>
          </p:cNvPr>
          <p:cNvSpPr txBox="1"/>
          <p:nvPr/>
        </p:nvSpPr>
        <p:spPr>
          <a:xfrm>
            <a:off x="901848" y="478051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Stima di Densità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A2B4D2-9F10-4CCC-9977-AF54169A442B}"/>
              </a:ext>
            </a:extLst>
          </p:cNvPr>
          <p:cNvSpPr txBox="1"/>
          <p:nvPr/>
        </p:nvSpPr>
        <p:spPr>
          <a:xfrm>
            <a:off x="872816" y="894502"/>
            <a:ext cx="382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Impiegata vettorizzazione tfidf (500 termini);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Messe a confronto 2 tecniche;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6DDDE5-5B1B-4558-9D61-4E985A6D13F3}"/>
              </a:ext>
            </a:extLst>
          </p:cNvPr>
          <p:cNvSpPr txBox="1"/>
          <p:nvPr/>
        </p:nvSpPr>
        <p:spPr>
          <a:xfrm>
            <a:off x="718134" y="1797784"/>
            <a:ext cx="478506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/>
              <a:t>KNN</a:t>
            </a:r>
            <a:endParaRPr lang="it-I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Non parametrica;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/>
              <a:t>GridSearchCV</a:t>
            </a:r>
            <a:r>
              <a:rPr lang="it-IT" sz="1400" dirty="0"/>
              <a:t> 5 fold;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Migliori parametri: </a:t>
            </a:r>
            <a:r>
              <a:rPr lang="it-IT" sz="1400" i="1" dirty="0"/>
              <a:t>K</a:t>
            </a:r>
            <a:r>
              <a:rPr lang="it-IT" sz="1400" dirty="0"/>
              <a:t>=5, pesi inversamente proporzionale alla distanza;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Pessimi risultati;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346CA0D-2397-4AC7-A803-438247283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6" y="3448045"/>
            <a:ext cx="5643416" cy="32978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6F3EB9-34FB-41D8-AAC1-3CEE3BA05FAE}"/>
              </a:ext>
            </a:extLst>
          </p:cNvPr>
          <p:cNvSpPr txBox="1"/>
          <p:nvPr/>
        </p:nvSpPr>
        <p:spPr>
          <a:xfrm>
            <a:off x="6688804" y="1797784"/>
            <a:ext cx="47850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/>
              <a:t>NAIVE BAYES</a:t>
            </a:r>
            <a:endParaRPr lang="it-I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parametrica;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Distribuzione Bernoulli multivariata;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i="1" dirty="0"/>
              <a:t>GridSearchCV</a:t>
            </a:r>
            <a:r>
              <a:rPr lang="it-IT" sz="1400" dirty="0"/>
              <a:t> 5 fold;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400" dirty="0"/>
              <a:t>Migliori parametri: ‘alpha’ 10^-4 (evita il caso di probabilità di appartenenza ad una classe pari a 0), calcolo probabilità apriori durante train;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5C9E142-29AE-4030-AEAC-6A09241E3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82" y="3448046"/>
            <a:ext cx="6312983" cy="32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30CE57F-4972-40F2-9210-001127D1FF16}"/>
              </a:ext>
            </a:extLst>
          </p:cNvPr>
          <p:cNvSpPr txBox="1"/>
          <p:nvPr/>
        </p:nvSpPr>
        <p:spPr>
          <a:xfrm>
            <a:off x="2787588" y="-27387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D70FA8E-8A46-48BF-A576-19F478D8F922}"/>
              </a:ext>
            </a:extLst>
          </p:cNvPr>
          <p:cNvSpPr txBox="1"/>
          <p:nvPr/>
        </p:nvSpPr>
        <p:spPr>
          <a:xfrm>
            <a:off x="901848" y="644935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Stima di Densità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8A3A7A-5670-4581-A59E-829B7BCA165E}"/>
              </a:ext>
            </a:extLst>
          </p:cNvPr>
          <p:cNvSpPr txBox="1"/>
          <p:nvPr/>
        </p:nvSpPr>
        <p:spPr>
          <a:xfrm>
            <a:off x="901848" y="1168155"/>
            <a:ext cx="4705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Valutazione modello migliore (Naïve Bayes Classifier):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5C1BC1A-5826-4D6A-AD58-943C17453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29929"/>
            <a:ext cx="8534400" cy="43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A1ED5B8-8B66-40A6-9DD7-A88930BCCD8F}"/>
              </a:ext>
            </a:extLst>
          </p:cNvPr>
          <p:cNvSpPr txBox="1"/>
          <p:nvPr/>
        </p:nvSpPr>
        <p:spPr>
          <a:xfrm>
            <a:off x="1052768" y="799651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In definitiva…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067CE7-E1A4-4015-8997-62E3758765E4}"/>
              </a:ext>
            </a:extLst>
          </p:cNvPr>
          <p:cNvSpPr txBox="1"/>
          <p:nvPr/>
        </p:nvSpPr>
        <p:spPr>
          <a:xfrm>
            <a:off x="2787588" y="-27387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Testi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C16A4CA-0507-4EC6-962F-0E01E4153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1761927"/>
            <a:ext cx="9306187" cy="473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BFF13F-665D-4DB3-8AF2-269F07965402}"/>
              </a:ext>
            </a:extLst>
          </p:cNvPr>
          <p:cNvSpPr txBox="1"/>
          <p:nvPr/>
        </p:nvSpPr>
        <p:spPr>
          <a:xfrm>
            <a:off x="2334827" y="0"/>
            <a:ext cx="752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Anomaly Detection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8802B7-CA59-4A33-9BA8-16FC12C90942}"/>
              </a:ext>
            </a:extLst>
          </p:cNvPr>
          <p:cNvSpPr txBox="1"/>
          <p:nvPr/>
        </p:nvSpPr>
        <p:spPr>
          <a:xfrm>
            <a:off x="679870" y="2352973"/>
            <a:ext cx="38295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Classe ‘</a:t>
            </a:r>
            <a:r>
              <a:rPr lang="it-IT" sz="1600" i="1" dirty="0"/>
              <a:t>Positive</a:t>
            </a:r>
            <a:r>
              <a:rPr lang="it-IT" sz="1600" dirty="0"/>
              <a:t>’ dati normali, ‘</a:t>
            </a:r>
            <a:r>
              <a:rPr lang="it-IT" sz="1600" i="1" dirty="0"/>
              <a:t>Neutral</a:t>
            </a:r>
            <a:r>
              <a:rPr lang="it-IT" sz="1600" dirty="0"/>
              <a:t>’ e ‘</a:t>
            </a:r>
            <a:r>
              <a:rPr lang="it-IT" sz="1600" i="1" dirty="0"/>
              <a:t>Negative</a:t>
            </a:r>
            <a:r>
              <a:rPr lang="it-IT" sz="1600" dirty="0"/>
              <a:t>’ anomalie;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Raffinato il </a:t>
            </a:r>
            <a:r>
              <a:rPr lang="it-IT" sz="1600" i="1" dirty="0"/>
              <a:t>preprocessing</a:t>
            </a:r>
            <a:r>
              <a:rPr lang="it-IT" sz="1600" dirty="0"/>
              <a:t>: eliminati record con meno di 2 </a:t>
            </a:r>
            <a:r>
              <a:rPr lang="it-IT" sz="1600" i="1" dirty="0"/>
              <a:t>token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Dataset leggermente sbilanciato;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Messe a confronto 2 architetture </a:t>
            </a:r>
            <a:r>
              <a:rPr lang="it-IT" sz="1600" i="1" dirty="0"/>
              <a:t>autoencoder: lstm </a:t>
            </a:r>
            <a:r>
              <a:rPr lang="it-IT" sz="1600" dirty="0"/>
              <a:t>e</a:t>
            </a:r>
            <a:r>
              <a:rPr lang="it-IT" sz="1600" i="1" dirty="0"/>
              <a:t> denso</a:t>
            </a:r>
            <a:r>
              <a:rPr lang="it-IT" sz="1600" dirty="0"/>
              <a:t>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E3BB3BA-EF1A-4D87-B359-AB9ED7F91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70" y="1563622"/>
            <a:ext cx="6671033" cy="33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746F88-5AF3-468A-B7C3-51EF3C3ED513}"/>
              </a:ext>
            </a:extLst>
          </p:cNvPr>
          <p:cNvSpPr txBox="1"/>
          <p:nvPr/>
        </p:nvSpPr>
        <p:spPr>
          <a:xfrm>
            <a:off x="2334827" y="0"/>
            <a:ext cx="752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Anomaly Detection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842A08-0E73-4812-8EEB-6D9167979DBD}"/>
              </a:ext>
            </a:extLst>
          </p:cNvPr>
          <p:cNvSpPr txBox="1"/>
          <p:nvPr/>
        </p:nvSpPr>
        <p:spPr>
          <a:xfrm>
            <a:off x="901848" y="644935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Autoencoder </a:t>
            </a:r>
            <a:r>
              <a:rPr lang="it-IT" sz="2800" i="1" dirty="0"/>
              <a:t>LSTM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0BE3636-FEA6-4B9F-8CB9-FE10628AB34C}"/>
              </a:ext>
            </a:extLst>
          </p:cNvPr>
          <p:cNvSpPr txBox="1"/>
          <p:nvPr/>
        </p:nvSpPr>
        <p:spPr>
          <a:xfrm>
            <a:off x="757836" y="1197537"/>
            <a:ext cx="3888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Trasformazione dataset: </a:t>
            </a:r>
            <a:r>
              <a:rPr lang="it-IT" sz="1600" i="1" dirty="0"/>
              <a:t>liste di indici </a:t>
            </a:r>
            <a:r>
              <a:rPr lang="it-IT" sz="1600" dirty="0"/>
              <a:t>(30’000 termini, ‘</a:t>
            </a:r>
            <a:r>
              <a:rPr lang="it-IT" sz="1600" i="1" dirty="0"/>
              <a:t>sequence</a:t>
            </a:r>
            <a:r>
              <a:rPr lang="it-IT" sz="1600" dirty="0"/>
              <a:t>_</a:t>
            </a:r>
            <a:r>
              <a:rPr lang="it-IT" sz="1600" i="1" dirty="0"/>
              <a:t>len</a:t>
            </a:r>
            <a:r>
              <a:rPr lang="it-IT" sz="1600" dirty="0"/>
              <a:t>’ 50);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Ottimizzatore </a:t>
            </a:r>
            <a:r>
              <a:rPr lang="it-IT" sz="1600" i="1" dirty="0"/>
              <a:t>Adam</a:t>
            </a:r>
            <a:r>
              <a:rPr lang="it-IT" sz="1600" dirty="0"/>
              <a:t>, loss </a:t>
            </a:r>
            <a:r>
              <a:rPr lang="it-IT" sz="1600" i="1" dirty="0"/>
              <a:t>mean squared error</a:t>
            </a:r>
            <a:r>
              <a:rPr lang="it-IT" sz="1600" dirty="0"/>
              <a:t>;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EEE504F-E332-4DFA-8023-5832A1FD2F36}"/>
              </a:ext>
            </a:extLst>
          </p:cNvPr>
          <p:cNvSpPr txBox="1"/>
          <p:nvPr/>
        </p:nvSpPr>
        <p:spPr>
          <a:xfrm>
            <a:off x="829842" y="2274755"/>
            <a:ext cx="37442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ENCODER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2 blocchi </a:t>
            </a:r>
            <a:r>
              <a:rPr lang="it-IT" sz="1600" i="1" dirty="0"/>
              <a:t>LSTM</a:t>
            </a:r>
            <a:r>
              <a:rPr lang="it-IT" sz="1600" dirty="0"/>
              <a:t> </a:t>
            </a:r>
            <a:r>
              <a:rPr lang="it-IT" sz="1600" i="1" dirty="0"/>
              <a:t>Bidirezionali</a:t>
            </a:r>
            <a:r>
              <a:rPr lang="it-IT" sz="1600" dirty="0"/>
              <a:t> (256 neuroni);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3 blocchi </a:t>
            </a:r>
            <a:r>
              <a:rPr lang="it-IT" sz="1600" i="1" dirty="0"/>
              <a:t>Conv1D</a:t>
            </a:r>
            <a:r>
              <a:rPr lang="it-IT" sz="1600" dirty="0"/>
              <a:t>: 256, 128, 64 canali; (kernel 3, </a:t>
            </a:r>
            <a:r>
              <a:rPr lang="it-IT" sz="1600" i="1" dirty="0"/>
              <a:t>zero-padding</a:t>
            </a:r>
            <a:r>
              <a:rPr lang="it-IT" sz="1600" dirty="0"/>
              <a:t>, </a:t>
            </a:r>
            <a:r>
              <a:rPr lang="it-IT" sz="1600" i="1" dirty="0"/>
              <a:t>ReLU</a:t>
            </a:r>
            <a:r>
              <a:rPr lang="it-IT" sz="1600" dirty="0"/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Batchnormalization</a:t>
            </a:r>
            <a:r>
              <a:rPr lang="it-IT" sz="1600" dirty="0"/>
              <a:t>, </a:t>
            </a:r>
            <a:r>
              <a:rPr lang="it-IT" sz="1600" i="1" dirty="0"/>
              <a:t>Spatialdropout</a:t>
            </a:r>
            <a:r>
              <a:rPr lang="it-IT" sz="1600" dirty="0"/>
              <a:t>;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09E3C7-E974-42EE-8DD5-02E63B8CE0A3}"/>
              </a:ext>
            </a:extLst>
          </p:cNvPr>
          <p:cNvSpPr txBox="1"/>
          <p:nvPr/>
        </p:nvSpPr>
        <p:spPr>
          <a:xfrm>
            <a:off x="829842" y="4226517"/>
            <a:ext cx="37442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DECODER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3 blocchi </a:t>
            </a:r>
            <a:r>
              <a:rPr lang="it-IT" sz="1600" i="1" dirty="0"/>
              <a:t>Conv1D</a:t>
            </a:r>
            <a:r>
              <a:rPr lang="it-IT" sz="1600" dirty="0"/>
              <a:t>: 64, 128, 256 canali; (kernel 3, </a:t>
            </a:r>
            <a:r>
              <a:rPr lang="it-IT" sz="1600" i="1" dirty="0"/>
              <a:t>zero-padding</a:t>
            </a:r>
            <a:r>
              <a:rPr lang="it-IT" sz="1600" dirty="0"/>
              <a:t>, </a:t>
            </a:r>
            <a:r>
              <a:rPr lang="it-IT" sz="1600" i="1" dirty="0"/>
              <a:t>ReLU</a:t>
            </a:r>
            <a:r>
              <a:rPr lang="it-IT" sz="1600" dirty="0"/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1 layer Denso intermedio(256 neuroni, </a:t>
            </a:r>
            <a:r>
              <a:rPr lang="it-IT" sz="1600" i="1" dirty="0"/>
              <a:t>ReLU</a:t>
            </a:r>
            <a:r>
              <a:rPr lang="it-IT" sz="1600" dirty="0"/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Batchnormalization</a:t>
            </a:r>
            <a:r>
              <a:rPr lang="it-IT" sz="1600" dirty="0"/>
              <a:t>, </a:t>
            </a:r>
            <a:r>
              <a:rPr lang="it-IT" sz="1600" i="1" dirty="0"/>
              <a:t>Spatialdropout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Funzione di attivazione output: </a:t>
            </a:r>
            <a:r>
              <a:rPr lang="it-IT" sz="1600" i="1" dirty="0"/>
              <a:t>sigmoide</a:t>
            </a:r>
            <a:r>
              <a:rPr lang="it-IT" sz="1600" dirty="0"/>
              <a:t>;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0E75C2-0EBB-4525-AD3A-92EF54F2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57" y="1979469"/>
            <a:ext cx="7204398" cy="36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FC6B1B7-92D7-4C17-886C-6A9947B855DE}"/>
              </a:ext>
            </a:extLst>
          </p:cNvPr>
          <p:cNvSpPr txBox="1"/>
          <p:nvPr/>
        </p:nvSpPr>
        <p:spPr>
          <a:xfrm>
            <a:off x="2334827" y="0"/>
            <a:ext cx="752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Anomaly Detection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E7D72E-14AF-43BA-82EE-AE31D87F5BDA}"/>
              </a:ext>
            </a:extLst>
          </p:cNvPr>
          <p:cNvSpPr txBox="1"/>
          <p:nvPr/>
        </p:nvSpPr>
        <p:spPr>
          <a:xfrm>
            <a:off x="901848" y="644935"/>
            <a:ext cx="316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Autoencoder </a:t>
            </a:r>
            <a:r>
              <a:rPr lang="it-IT" sz="2800" i="1" dirty="0"/>
              <a:t>Denso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86685D-C6E9-47C0-93FA-1985DC9CB617}"/>
              </a:ext>
            </a:extLst>
          </p:cNvPr>
          <p:cNvSpPr txBox="1"/>
          <p:nvPr/>
        </p:nvSpPr>
        <p:spPr>
          <a:xfrm>
            <a:off x="757836" y="1197537"/>
            <a:ext cx="3888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Trasformazione dataset: </a:t>
            </a:r>
            <a:r>
              <a:rPr lang="it-IT" sz="1600" i="1" dirty="0"/>
              <a:t>tfidf</a:t>
            </a:r>
            <a:r>
              <a:rPr lang="it-IT" sz="1600" dirty="0"/>
              <a:t> (1000 termini);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Ottimizzatore </a:t>
            </a:r>
            <a:r>
              <a:rPr lang="it-IT" sz="1600" i="1" dirty="0"/>
              <a:t>Adam</a:t>
            </a:r>
            <a:r>
              <a:rPr lang="it-IT" sz="1600" dirty="0"/>
              <a:t>, loss </a:t>
            </a:r>
            <a:r>
              <a:rPr lang="it-IT" sz="1600" i="1" dirty="0"/>
              <a:t>mean squared error</a:t>
            </a:r>
            <a:r>
              <a:rPr lang="it-IT" sz="1600" dirty="0"/>
              <a:t>;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F74CE5-4952-4041-A11C-41ECD9B66ED2}"/>
              </a:ext>
            </a:extLst>
          </p:cNvPr>
          <p:cNvSpPr txBox="1"/>
          <p:nvPr/>
        </p:nvSpPr>
        <p:spPr>
          <a:xfrm>
            <a:off x="829842" y="2274755"/>
            <a:ext cx="37442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ENCODER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4 blocchi Densi (1000-512-256-128);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Funzioni di attivazione </a:t>
            </a:r>
            <a:r>
              <a:rPr lang="it-IT" sz="1600" i="1" dirty="0"/>
              <a:t>ReLU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Dropout 3%</a:t>
            </a:r>
            <a:r>
              <a:rPr lang="it-IT" sz="1600" dirty="0"/>
              <a:t>;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8C0E14-5063-4C05-B3DB-23838BC2BEB5}"/>
              </a:ext>
            </a:extLst>
          </p:cNvPr>
          <p:cNvSpPr txBox="1"/>
          <p:nvPr/>
        </p:nvSpPr>
        <p:spPr>
          <a:xfrm>
            <a:off x="829842" y="3727449"/>
            <a:ext cx="3744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DECODER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4 blocchi Densi (128-256-512-1000);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Funzioni di attivazione intermedie </a:t>
            </a:r>
            <a:r>
              <a:rPr lang="it-IT" sz="1600" i="1" dirty="0"/>
              <a:t>ReLU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Funzione di attivazione output </a:t>
            </a:r>
            <a:r>
              <a:rPr lang="it-IT" sz="1600" i="1" dirty="0"/>
              <a:t>sigmoide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Dropout 3%</a:t>
            </a:r>
            <a:r>
              <a:rPr lang="it-IT" sz="1600" dirty="0"/>
              <a:t>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ECDF21F-848F-4FC7-95BD-95B9EA888612}"/>
              </a:ext>
            </a:extLst>
          </p:cNvPr>
          <p:cNvSpPr txBox="1"/>
          <p:nvPr/>
        </p:nvSpPr>
        <p:spPr>
          <a:xfrm>
            <a:off x="5185265" y="1736146"/>
            <a:ext cx="4822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Addestramento: 30 epoche, batch dimensione 64 ….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5244781-1C6E-4853-97C6-F5C4CD89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80" y="2074700"/>
            <a:ext cx="6537003" cy="332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5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521B43-4D91-423A-9AE6-A8026A8332AA}"/>
              </a:ext>
            </a:extLst>
          </p:cNvPr>
          <p:cNvSpPr txBox="1"/>
          <p:nvPr/>
        </p:nvSpPr>
        <p:spPr>
          <a:xfrm>
            <a:off x="2787588" y="-5308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1647BD1-B802-4826-974C-F91340B430E1}"/>
              </a:ext>
            </a:extLst>
          </p:cNvPr>
          <p:cNvSpPr txBox="1"/>
          <p:nvPr/>
        </p:nvSpPr>
        <p:spPr>
          <a:xfrm>
            <a:off x="924757" y="919800"/>
            <a:ext cx="66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Descrizione e Preprocessing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D3DDC2C-4CC7-416A-9B06-8EF50278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792" y="1181410"/>
            <a:ext cx="6096000" cy="3101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8AE561-371D-4452-8A55-1EF80AE3DFF3}"/>
              </a:ext>
            </a:extLst>
          </p:cNvPr>
          <p:cNvSpPr txBox="1"/>
          <p:nvPr/>
        </p:nvSpPr>
        <p:spPr>
          <a:xfrm>
            <a:off x="780722" y="1443020"/>
            <a:ext cx="478506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Dataset composto da 4 classi: ‘Shirts’, ‘Shorts’, ‘Sunglasses’, ‘Wallets’;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Sbilanciato;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Immagini a colori 60x80;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Eliminati elementi corrotti (in totale 45);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Normalizzati i dati in [0,1];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Impiegati i canali colore solo per i modelli basati su reti;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4117 elementi per il training set, 1030 per il test set (split 20%);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Parameter tuning mediante </a:t>
            </a:r>
            <a:r>
              <a:rPr lang="it-IT" sz="1600" i="1" dirty="0"/>
              <a:t>GridSearchCV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Valutazione mediante </a:t>
            </a:r>
            <a:r>
              <a:rPr lang="it-IT" sz="1600" i="1" dirty="0"/>
              <a:t>10-fold Cross-Validation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Ulteriori metriche: </a:t>
            </a:r>
            <a:r>
              <a:rPr lang="it-IT" sz="1600" i="1" dirty="0"/>
              <a:t>accuracy</a:t>
            </a:r>
            <a:r>
              <a:rPr lang="it-IT" sz="1600" dirty="0"/>
              <a:t>, </a:t>
            </a:r>
            <a:r>
              <a:rPr lang="it-IT" sz="1600" i="1" dirty="0"/>
              <a:t>precision</a:t>
            </a:r>
            <a:r>
              <a:rPr lang="it-IT" sz="1600" dirty="0"/>
              <a:t>, </a:t>
            </a:r>
            <a:r>
              <a:rPr lang="it-IT" sz="1600" i="1" dirty="0"/>
              <a:t>recall</a:t>
            </a:r>
            <a:r>
              <a:rPr lang="it-IT" sz="1600" dirty="0"/>
              <a:t>, </a:t>
            </a:r>
            <a:r>
              <a:rPr lang="it-IT" sz="1600" i="1" dirty="0"/>
              <a:t>f1-score</a:t>
            </a:r>
            <a:r>
              <a:rPr lang="it-IT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8" name="Immagine 7" descr="Immagine che contiene testo, elettrodomestico&#10;&#10;Descrizione generata automaticamente">
            <a:extLst>
              <a:ext uri="{FF2B5EF4-FFF2-40B4-BE49-F238E27FC236}">
                <a16:creationId xmlns:a16="http://schemas.microsoft.com/office/drawing/2014/main" id="{998D6C5C-B28F-4EA8-B55A-EE4551C0D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92" y="4424249"/>
            <a:ext cx="3048000" cy="1459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F17AF68-D5BD-46E2-87D3-F2B0855B4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792" y="4424248"/>
            <a:ext cx="2868579" cy="1459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36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9E7987-BAB6-48D8-AADD-3DCB7056D31E}"/>
              </a:ext>
            </a:extLst>
          </p:cNvPr>
          <p:cNvSpPr txBox="1"/>
          <p:nvPr/>
        </p:nvSpPr>
        <p:spPr>
          <a:xfrm>
            <a:off x="2334827" y="0"/>
            <a:ext cx="752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Anomaly Detection Dataset Testi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56D06DF-3C95-4D41-82F7-4C1C9FE1B14B}"/>
              </a:ext>
            </a:extLst>
          </p:cNvPr>
          <p:cNvSpPr txBox="1"/>
          <p:nvPr/>
        </p:nvSpPr>
        <p:spPr>
          <a:xfrm>
            <a:off x="901848" y="822275"/>
            <a:ext cx="316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Autoencoder </a:t>
            </a:r>
            <a:r>
              <a:rPr lang="it-IT" sz="2800" i="1" dirty="0"/>
              <a:t>Denso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05DAF5-7C97-430F-B149-02777DAC73B1}"/>
              </a:ext>
            </a:extLst>
          </p:cNvPr>
          <p:cNvSpPr txBox="1"/>
          <p:nvPr/>
        </p:nvSpPr>
        <p:spPr>
          <a:xfrm>
            <a:off x="901848" y="1321345"/>
            <a:ext cx="388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Valutazione sul dataset completo…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5583C7B-158D-4EF6-9609-AA854A9A0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28" y="1736178"/>
            <a:ext cx="6788542" cy="41983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2CCC391-5845-4B25-8EEE-1E96E513F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0" y="1736178"/>
            <a:ext cx="5118412" cy="419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3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F9E871-4CAF-4CF1-9E3E-108F1486B865}"/>
              </a:ext>
            </a:extLst>
          </p:cNvPr>
          <p:cNvSpPr txBox="1"/>
          <p:nvPr/>
        </p:nvSpPr>
        <p:spPr>
          <a:xfrm>
            <a:off x="2334827" y="0"/>
            <a:ext cx="752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Anomaly Detection Dataset Testi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9390A0-E82D-4D3A-B0C6-FAFC401EF6F9}"/>
              </a:ext>
            </a:extLst>
          </p:cNvPr>
          <p:cNvSpPr txBox="1"/>
          <p:nvPr/>
        </p:nvSpPr>
        <p:spPr>
          <a:xfrm>
            <a:off x="751418" y="2111997"/>
            <a:ext cx="316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Autoencoder </a:t>
            </a:r>
            <a:r>
              <a:rPr lang="it-IT" sz="2800" i="1" dirty="0"/>
              <a:t>Denso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89D28B-6C1A-49AD-8409-74F41ECE4848}"/>
              </a:ext>
            </a:extLst>
          </p:cNvPr>
          <p:cNvSpPr txBox="1"/>
          <p:nvPr/>
        </p:nvSpPr>
        <p:spPr>
          <a:xfrm>
            <a:off x="751418" y="2635217"/>
            <a:ext cx="3074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Proviamo a variare il modello: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tfidf 3000 termini considerati;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numero di layer ridotto di 1;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spazio latente dimensione 256;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20 epoche di train;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76D435E-223B-43C8-AD53-1F64429BE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5" y="1463806"/>
            <a:ext cx="7723997" cy="393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7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C1724A-F2B6-4F4E-AE18-496C6036B276}"/>
              </a:ext>
            </a:extLst>
          </p:cNvPr>
          <p:cNvSpPr txBox="1"/>
          <p:nvPr/>
        </p:nvSpPr>
        <p:spPr>
          <a:xfrm>
            <a:off x="3681767" y="2626829"/>
            <a:ext cx="464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i="1" dirty="0">
                <a:latin typeface="Abadi" panose="020B0604020104020204" pitchFamily="34" charset="0"/>
              </a:rPr>
              <a:t>Grazie Mille Per L’Attenzione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46E0F8C-9ABA-4F5E-925E-DBAECB43C1B9}"/>
              </a:ext>
            </a:extLst>
          </p:cNvPr>
          <p:cNvSpPr/>
          <p:nvPr/>
        </p:nvSpPr>
        <p:spPr>
          <a:xfrm>
            <a:off x="3836633" y="2077375"/>
            <a:ext cx="4305670" cy="2379215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395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650E51-E587-4815-BCBB-367B6F5D8D47}"/>
              </a:ext>
            </a:extLst>
          </p:cNvPr>
          <p:cNvSpPr txBox="1"/>
          <p:nvPr/>
        </p:nvSpPr>
        <p:spPr>
          <a:xfrm>
            <a:off x="2787588" y="-47561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68D305-F7C4-4D87-809E-C55B3351E5FD}"/>
              </a:ext>
            </a:extLst>
          </p:cNvPr>
          <p:cNvSpPr txBox="1"/>
          <p:nvPr/>
        </p:nvSpPr>
        <p:spPr>
          <a:xfrm>
            <a:off x="956288" y="545504"/>
            <a:ext cx="66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Reti Neurali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A29EFF-595C-4E3A-9229-4424ACF1429F}"/>
              </a:ext>
            </a:extLst>
          </p:cNvPr>
          <p:cNvSpPr txBox="1"/>
          <p:nvPr/>
        </p:nvSpPr>
        <p:spPr>
          <a:xfrm>
            <a:off x="956288" y="973851"/>
            <a:ext cx="4785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Sono state messe a confronto due architetture: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D55FB6-EED0-4483-A008-8E0953E67AFE}"/>
              </a:ext>
            </a:extLst>
          </p:cNvPr>
          <p:cNvSpPr txBox="1"/>
          <p:nvPr/>
        </p:nvSpPr>
        <p:spPr>
          <a:xfrm>
            <a:off x="956288" y="1346349"/>
            <a:ext cx="478506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RETE CONVOLUZIONALE</a:t>
            </a:r>
            <a:endParaRPr lang="it-I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3 Blocchi: </a:t>
            </a:r>
            <a:r>
              <a:rPr lang="it-IT" sz="1600" i="1" dirty="0"/>
              <a:t>Conv2D</a:t>
            </a:r>
            <a:r>
              <a:rPr lang="it-IT" sz="1600" dirty="0"/>
              <a:t>, </a:t>
            </a:r>
            <a:r>
              <a:rPr lang="it-IT" sz="1600" i="1" dirty="0"/>
              <a:t>BatchNormalization</a:t>
            </a:r>
            <a:r>
              <a:rPr lang="it-IT" sz="1600" dirty="0"/>
              <a:t>, </a:t>
            </a:r>
            <a:r>
              <a:rPr lang="it-IT" sz="1600" i="1" dirty="0"/>
              <a:t>MaxPooling2D;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Zero-padding </a:t>
            </a:r>
            <a:r>
              <a:rPr lang="it-IT" sz="1600" dirty="0"/>
              <a:t>sul primo livello convoluzionale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Kernel per la convoluzione (5,5);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5 livelli densi;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Dropout 3%;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Funzioni di attivazione: </a:t>
            </a:r>
            <a:r>
              <a:rPr lang="it-IT" sz="1600" i="1" dirty="0"/>
              <a:t>ReLU</a:t>
            </a:r>
            <a:r>
              <a:rPr lang="it-IT" sz="1600" dirty="0"/>
              <a:t> (livelli intermedi), </a:t>
            </a:r>
            <a:r>
              <a:rPr lang="it-IT" sz="1600" i="1" dirty="0"/>
              <a:t>Softmax</a:t>
            </a:r>
            <a:r>
              <a:rPr lang="it-IT" sz="1600" dirty="0"/>
              <a:t> (livello output);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Ottimizzatore: </a:t>
            </a:r>
            <a:r>
              <a:rPr lang="it-IT" sz="1600" i="1" dirty="0"/>
              <a:t>Adam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Loss: </a:t>
            </a:r>
            <a:r>
              <a:rPr lang="it-IT" sz="1600" i="1" dirty="0"/>
              <a:t>sparse categorical cross-entropy;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Train: 40 epoche, 32 batch size;</a:t>
            </a:r>
          </a:p>
          <a:p>
            <a:pPr algn="just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BECA19-446E-451E-953D-30B5637D8FA0}"/>
              </a:ext>
            </a:extLst>
          </p:cNvPr>
          <p:cNvSpPr txBox="1"/>
          <p:nvPr/>
        </p:nvSpPr>
        <p:spPr>
          <a:xfrm>
            <a:off x="956288" y="4427013"/>
            <a:ext cx="478506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RETE DENSA</a:t>
            </a:r>
            <a:endParaRPr lang="it-I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6 livelli densi intermedi;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Dropout 5%;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Funzioni di attivazione: </a:t>
            </a:r>
            <a:r>
              <a:rPr lang="it-IT" sz="1600" i="1" dirty="0"/>
              <a:t>ReLU</a:t>
            </a:r>
            <a:r>
              <a:rPr lang="it-IT" sz="1600" dirty="0"/>
              <a:t> (livelli intermedi), </a:t>
            </a:r>
            <a:r>
              <a:rPr lang="it-IT" sz="1600" i="1" dirty="0"/>
              <a:t>Softmax</a:t>
            </a:r>
            <a:r>
              <a:rPr lang="it-IT" sz="1600" dirty="0"/>
              <a:t> (livello output);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Ottimizzatore: </a:t>
            </a:r>
            <a:r>
              <a:rPr lang="it-IT" sz="1600" i="1" dirty="0"/>
              <a:t>Adam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Loss: </a:t>
            </a:r>
            <a:r>
              <a:rPr lang="it-IT" sz="1600" i="1" dirty="0"/>
              <a:t>sparse categorical cross-entropy;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Train: 40 epoche, 32 batch size;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9EFFC64-5AFD-42D9-AA53-8D961444B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63011"/>
            <a:ext cx="5625483" cy="2862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2F7DB6-6AC0-4006-9D2D-B31711751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97795"/>
            <a:ext cx="5625484" cy="2862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755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650E51-E587-4815-BCBB-367B6F5D8D47}"/>
              </a:ext>
            </a:extLst>
          </p:cNvPr>
          <p:cNvSpPr txBox="1"/>
          <p:nvPr/>
        </p:nvSpPr>
        <p:spPr>
          <a:xfrm>
            <a:off x="2787588" y="0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68D305-F7C4-4D87-809E-C55B3351E5FD}"/>
              </a:ext>
            </a:extLst>
          </p:cNvPr>
          <p:cNvSpPr txBox="1"/>
          <p:nvPr/>
        </p:nvSpPr>
        <p:spPr>
          <a:xfrm>
            <a:off x="578770" y="450164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Reti Neurali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D55FB6-EED0-4483-A008-8E0953E67AFE}"/>
              </a:ext>
            </a:extLst>
          </p:cNvPr>
          <p:cNvSpPr txBox="1"/>
          <p:nvPr/>
        </p:nvSpPr>
        <p:spPr>
          <a:xfrm>
            <a:off x="820078" y="973384"/>
            <a:ext cx="478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RETE CONVOLUZIONALE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F9D73DE-52B5-4C91-8208-5BDF6A895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0" y="1271236"/>
            <a:ext cx="5430400" cy="27632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33D4B65-EF9B-46E9-99BA-19477F517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0" y="4034518"/>
            <a:ext cx="5430400" cy="2763282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E3A8E75E-C9D8-48B1-B5A5-36B1F12B2B1F}"/>
              </a:ext>
            </a:extLst>
          </p:cNvPr>
          <p:cNvSpPr/>
          <p:nvPr/>
        </p:nvSpPr>
        <p:spPr>
          <a:xfrm>
            <a:off x="378669" y="973384"/>
            <a:ext cx="5667882" cy="5884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7796E2F-8F1E-4AD4-90EF-0C6074390DB9}"/>
              </a:ext>
            </a:extLst>
          </p:cNvPr>
          <p:cNvSpPr txBox="1"/>
          <p:nvPr/>
        </p:nvSpPr>
        <p:spPr>
          <a:xfrm>
            <a:off x="6616176" y="973384"/>
            <a:ext cx="478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RETE DENSA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97EBDE3-4105-4546-9AD8-BBF7AD1A13CA}"/>
              </a:ext>
            </a:extLst>
          </p:cNvPr>
          <p:cNvSpPr/>
          <p:nvPr/>
        </p:nvSpPr>
        <p:spPr>
          <a:xfrm>
            <a:off x="6174767" y="973384"/>
            <a:ext cx="5667882" cy="5884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1E721AF-1391-4DE4-8667-E62D6F5E4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08" y="1271236"/>
            <a:ext cx="5425017" cy="276328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9A1D4AF-CD7C-4E26-9F20-FF975E7A6E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07" y="3986448"/>
            <a:ext cx="5425017" cy="28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0C816E6-F3B3-4706-8308-A1340442BAF0}"/>
              </a:ext>
            </a:extLst>
          </p:cNvPr>
          <p:cNvSpPr txBox="1"/>
          <p:nvPr/>
        </p:nvSpPr>
        <p:spPr>
          <a:xfrm>
            <a:off x="2787588" y="0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6517A5-F754-4721-BBD1-0C03481D03B1}"/>
              </a:ext>
            </a:extLst>
          </p:cNvPr>
          <p:cNvSpPr txBox="1"/>
          <p:nvPr/>
        </p:nvSpPr>
        <p:spPr>
          <a:xfrm>
            <a:off x="880610" y="646331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AdaBoost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DEA7079-5263-4EF3-8DDC-5BF5BC755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46" y="2965616"/>
            <a:ext cx="6682028" cy="3655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BFCEDF1-D1AA-4857-A3C1-5F1165C7D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7" y="2965616"/>
            <a:ext cx="4440401" cy="3655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126960D-5DC3-4979-9140-9C019E203140}"/>
              </a:ext>
            </a:extLst>
          </p:cNvPr>
          <p:cNvSpPr txBox="1"/>
          <p:nvPr/>
        </p:nvSpPr>
        <p:spPr>
          <a:xfrm>
            <a:off x="696896" y="1292662"/>
            <a:ext cx="4785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Impiegato il weak learner base;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Parameter tuning: 5 </a:t>
            </a:r>
            <a:r>
              <a:rPr lang="it-IT" sz="1600" i="1" dirty="0"/>
              <a:t>fold GridSearchCV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Parametri valutati: </a:t>
            </a:r>
            <a:r>
              <a:rPr lang="it-IT" sz="1600" i="1" dirty="0"/>
              <a:t>numero estimator</a:t>
            </a:r>
            <a:r>
              <a:rPr lang="it-IT" sz="1600" dirty="0"/>
              <a:t>, </a:t>
            </a:r>
            <a:r>
              <a:rPr lang="it-IT" sz="1600" i="1" dirty="0"/>
              <a:t>learning rate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Miglior valore ottenuto (0.96 </a:t>
            </a:r>
            <a:r>
              <a:rPr lang="it-IT" sz="1600" i="1" dirty="0"/>
              <a:t>val acc</a:t>
            </a:r>
            <a:r>
              <a:rPr lang="it-IT" sz="1600" dirty="0"/>
              <a:t>) per 300 </a:t>
            </a:r>
            <a:r>
              <a:rPr lang="it-IT" sz="1600" i="1" dirty="0"/>
              <a:t>estimator</a:t>
            </a:r>
            <a:r>
              <a:rPr lang="it-IT" sz="1600" dirty="0"/>
              <a:t>, 2 di </a:t>
            </a:r>
            <a:r>
              <a:rPr lang="it-IT" sz="1600" i="1" dirty="0"/>
              <a:t>learning rate;</a:t>
            </a:r>
          </a:p>
        </p:txBody>
      </p:sp>
    </p:spTree>
    <p:extLst>
      <p:ext uri="{BB962C8B-B14F-4D97-AF65-F5344CB8AC3E}">
        <p14:creationId xmlns:p14="http://schemas.microsoft.com/office/powerpoint/2010/main" val="355484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007C70-8053-47CD-93FC-A1C27E2B1280}"/>
              </a:ext>
            </a:extLst>
          </p:cNvPr>
          <p:cNvSpPr txBox="1"/>
          <p:nvPr/>
        </p:nvSpPr>
        <p:spPr>
          <a:xfrm>
            <a:off x="2787588" y="0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655D9FF-CAB4-404F-83EE-F501FD092468}"/>
              </a:ext>
            </a:extLst>
          </p:cNvPr>
          <p:cNvSpPr txBox="1"/>
          <p:nvPr/>
        </p:nvSpPr>
        <p:spPr>
          <a:xfrm>
            <a:off x="880610" y="646331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SVC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645FA3-DBBA-4469-864C-DE8F3160169C}"/>
              </a:ext>
            </a:extLst>
          </p:cNvPr>
          <p:cNvSpPr txBox="1"/>
          <p:nvPr/>
        </p:nvSpPr>
        <p:spPr>
          <a:xfrm>
            <a:off x="696896" y="1154162"/>
            <a:ext cx="4785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Strategia classificazione multi-classe: ‘One-VS-One’;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Parameter tuning: 5 </a:t>
            </a:r>
            <a:r>
              <a:rPr lang="it-IT" sz="1600" i="1" dirty="0"/>
              <a:t>fold GridSearchCV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Parametri valutati: </a:t>
            </a:r>
            <a:r>
              <a:rPr lang="it-IT" sz="1600" i="1" dirty="0"/>
              <a:t>C</a:t>
            </a:r>
            <a:r>
              <a:rPr lang="it-IT" sz="1600" dirty="0"/>
              <a:t>, </a:t>
            </a:r>
            <a:r>
              <a:rPr lang="it-IT" sz="1600" i="1" dirty="0"/>
              <a:t>kernel</a:t>
            </a:r>
            <a:r>
              <a:rPr lang="it-IT" sz="1600" dirty="0"/>
              <a:t>, </a:t>
            </a:r>
            <a:r>
              <a:rPr lang="it-IT" sz="1600" i="1" dirty="0"/>
              <a:t>degree</a:t>
            </a:r>
            <a:r>
              <a:rPr lang="it-IT" sz="1600" dirty="0"/>
              <a:t>, </a:t>
            </a:r>
            <a:r>
              <a:rPr lang="it-IT" sz="1600" i="1" dirty="0"/>
              <a:t>gamma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Miglior valore ottenuto per: </a:t>
            </a:r>
            <a:r>
              <a:rPr lang="it-IT" sz="1600" i="1" dirty="0">
                <a:effectLst/>
                <a:latin typeface="+mj-lt"/>
                <a:ea typeface="Calibri" panose="020F0502020204030204" pitchFamily="34" charset="0"/>
              </a:rPr>
              <a:t>C=0.5, kernel=’poly’ , gamma=’scale’, degree=2</a:t>
            </a:r>
            <a:r>
              <a:rPr lang="it-IT" sz="1600" i="1" dirty="0">
                <a:latin typeface="+mj-lt"/>
                <a:ea typeface="Calibri" panose="020F0502020204030204" pitchFamily="34" charset="0"/>
              </a:rPr>
              <a:t>;</a:t>
            </a:r>
            <a:endParaRPr lang="it-IT" sz="1600" dirty="0">
              <a:latin typeface="+mj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CFC9AF-AFD8-4749-AF2D-E73C9DE97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06" y="2649331"/>
            <a:ext cx="6181748" cy="4053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758B0A7-0A29-4F9E-AFC2-87DDC85A2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1" y="2649330"/>
            <a:ext cx="5204037" cy="4053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E73CA9-A49E-4578-89AD-C779063EF3EC}"/>
              </a:ext>
            </a:extLst>
          </p:cNvPr>
          <p:cNvSpPr txBox="1"/>
          <p:nvPr/>
        </p:nvSpPr>
        <p:spPr>
          <a:xfrm>
            <a:off x="8484093" y="1109221"/>
            <a:ext cx="259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Si avvicina molto alla rete </a:t>
            </a:r>
            <a:r>
              <a:rPr lang="it-IT" sz="1600" i="1" dirty="0">
                <a:latin typeface="+mj-lt"/>
              </a:rPr>
              <a:t>CNN</a:t>
            </a:r>
            <a:r>
              <a:rPr lang="it-IT" sz="1600" dirty="0">
                <a:latin typeface="+mj-lt"/>
              </a:rPr>
              <a:t> per la classificazione dell’etichetta meno numerosa (‘</a:t>
            </a:r>
            <a:r>
              <a:rPr lang="it-IT" sz="1600" i="1" dirty="0">
                <a:latin typeface="+mj-lt"/>
              </a:rPr>
              <a:t>Shorts</a:t>
            </a:r>
            <a:r>
              <a:rPr lang="it-IT" sz="1600" dirty="0">
                <a:latin typeface="+mj-lt"/>
              </a:rPr>
              <a:t>’)</a:t>
            </a:r>
          </a:p>
        </p:txBody>
      </p:sp>
      <p:sp>
        <p:nvSpPr>
          <p:cNvPr id="10" name="Nuvola 9">
            <a:extLst>
              <a:ext uri="{FF2B5EF4-FFF2-40B4-BE49-F238E27FC236}">
                <a16:creationId xmlns:a16="http://schemas.microsoft.com/office/drawing/2014/main" id="{A0B57631-3E62-4675-A725-D266DF40C4E0}"/>
              </a:ext>
            </a:extLst>
          </p:cNvPr>
          <p:cNvSpPr/>
          <p:nvPr/>
        </p:nvSpPr>
        <p:spPr>
          <a:xfrm>
            <a:off x="7525307" y="845838"/>
            <a:ext cx="4273116" cy="1572079"/>
          </a:xfrm>
          <a:prstGeom prst="clou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092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DF8FDB-C60C-4A33-9D6A-308001B28F18}"/>
              </a:ext>
            </a:extLst>
          </p:cNvPr>
          <p:cNvSpPr txBox="1"/>
          <p:nvPr/>
        </p:nvSpPr>
        <p:spPr>
          <a:xfrm>
            <a:off x="2787588" y="0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E81321-B469-48EC-942F-8BEB1EDDDB27}"/>
              </a:ext>
            </a:extLst>
          </p:cNvPr>
          <p:cNvSpPr txBox="1"/>
          <p:nvPr/>
        </p:nvSpPr>
        <p:spPr>
          <a:xfrm>
            <a:off x="901848" y="551076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Stima di Densità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63D342-66D0-4032-8B15-A5EF0C65C3E0}"/>
              </a:ext>
            </a:extLst>
          </p:cNvPr>
          <p:cNvSpPr txBox="1"/>
          <p:nvPr/>
        </p:nvSpPr>
        <p:spPr>
          <a:xfrm>
            <a:off x="901847" y="982549"/>
            <a:ext cx="3829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Sono state messe a confronto due tecniche: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C33AEC-8406-4374-AB3F-D374AD0F5FAB}"/>
              </a:ext>
            </a:extLst>
          </p:cNvPr>
          <p:cNvSpPr txBox="1"/>
          <p:nvPr/>
        </p:nvSpPr>
        <p:spPr>
          <a:xfrm>
            <a:off x="901848" y="1477466"/>
            <a:ext cx="4785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/>
              <a:t>KNN</a:t>
            </a:r>
            <a:endParaRPr lang="it-I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Non parametrica;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i="1" dirty="0"/>
              <a:t>GridSearchCV</a:t>
            </a:r>
            <a:r>
              <a:rPr lang="it-IT" sz="1600" dirty="0"/>
              <a:t> 10 fold;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Migliori parametri: </a:t>
            </a:r>
            <a:r>
              <a:rPr lang="it-IT" sz="1600" i="1" dirty="0"/>
              <a:t>K</a:t>
            </a:r>
            <a:r>
              <a:rPr lang="it-IT" sz="1600" dirty="0"/>
              <a:t>=3, pesi inversamente proporzionale alla distanza;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6D5C1F-0AEB-477C-B4B8-AD2FDE50CCAF}"/>
              </a:ext>
            </a:extLst>
          </p:cNvPr>
          <p:cNvSpPr txBox="1"/>
          <p:nvPr/>
        </p:nvSpPr>
        <p:spPr>
          <a:xfrm>
            <a:off x="6807694" y="1321103"/>
            <a:ext cx="47850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/>
              <a:t>NAIVE BAYES</a:t>
            </a:r>
            <a:endParaRPr lang="it-IT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Parametrica;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Distribuzione </a:t>
            </a:r>
            <a:r>
              <a:rPr lang="it-IT" sz="1600" i="1" dirty="0"/>
              <a:t>Gaussiana</a:t>
            </a:r>
            <a:r>
              <a:rPr lang="it-IT" sz="1600" dirty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GridSearch 10 fold;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Migliori parametri: calcolo probabilità apriori delle classi sui dati, ‘</a:t>
            </a:r>
            <a:r>
              <a:rPr lang="it-IT" sz="1600" i="1" dirty="0"/>
              <a:t>var_smoothing</a:t>
            </a:r>
            <a:r>
              <a:rPr lang="it-IT" sz="1600" dirty="0"/>
              <a:t>’ pari a 10^-5 (stabilità di calcolo);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3803286-C981-4851-B603-F0291D4BC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7" y="3595456"/>
            <a:ext cx="5716297" cy="290876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A8B4FF-6D38-49AA-ACDF-F02920375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03" y="3595456"/>
            <a:ext cx="5768880" cy="29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4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29169FC-8AFE-49B1-9286-E1965137BC74}"/>
              </a:ext>
            </a:extLst>
          </p:cNvPr>
          <p:cNvSpPr txBox="1"/>
          <p:nvPr/>
        </p:nvSpPr>
        <p:spPr>
          <a:xfrm>
            <a:off x="2787588" y="0"/>
            <a:ext cx="6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Classificazione Dataset Immagini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59BD20-C458-4E35-A250-88FFA51CDC97}"/>
              </a:ext>
            </a:extLst>
          </p:cNvPr>
          <p:cNvSpPr txBox="1"/>
          <p:nvPr/>
        </p:nvSpPr>
        <p:spPr>
          <a:xfrm>
            <a:off x="901848" y="551076"/>
            <a:ext cx="441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Stima di Densità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BC31B7-86B8-49D4-B199-E6AC2087B08D}"/>
              </a:ext>
            </a:extLst>
          </p:cNvPr>
          <p:cNvSpPr txBox="1"/>
          <p:nvPr/>
        </p:nvSpPr>
        <p:spPr>
          <a:xfrm>
            <a:off x="802817" y="1256040"/>
            <a:ext cx="478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KNN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A831473-BA58-4E13-9EFB-F49D91E33889}"/>
              </a:ext>
            </a:extLst>
          </p:cNvPr>
          <p:cNvSpPr/>
          <p:nvPr/>
        </p:nvSpPr>
        <p:spPr>
          <a:xfrm>
            <a:off x="361408" y="1256040"/>
            <a:ext cx="5667882" cy="3543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E536FD2-72C3-49F4-B7DC-B488CDA9A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94" y="1625372"/>
            <a:ext cx="5528310" cy="29948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22A87D-8A34-4195-90C5-1234D1166DDE}"/>
              </a:ext>
            </a:extLst>
          </p:cNvPr>
          <p:cNvSpPr txBox="1"/>
          <p:nvPr/>
        </p:nvSpPr>
        <p:spPr>
          <a:xfrm>
            <a:off x="6746163" y="1256040"/>
            <a:ext cx="478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NAIVE BAYES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8B78C1D-C6DA-4589-8010-D20EE8FF2287}"/>
              </a:ext>
            </a:extLst>
          </p:cNvPr>
          <p:cNvSpPr/>
          <p:nvPr/>
        </p:nvSpPr>
        <p:spPr>
          <a:xfrm>
            <a:off x="6304754" y="1256040"/>
            <a:ext cx="5667882" cy="3543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0ABBDEA-A08F-426B-9802-17CD036D8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20" y="1625373"/>
            <a:ext cx="5524630" cy="299484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8C65DA0-2FA1-441D-937A-3ED1DCF90E9E}"/>
              </a:ext>
            </a:extLst>
          </p:cNvPr>
          <p:cNvSpPr txBox="1"/>
          <p:nvPr/>
        </p:nvSpPr>
        <p:spPr>
          <a:xfrm>
            <a:off x="4796900" y="5290211"/>
            <a:ext cx="259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+mj-lt"/>
              </a:rPr>
              <a:t>KNN: </a:t>
            </a:r>
          </a:p>
          <a:p>
            <a:pPr algn="ctr"/>
            <a:r>
              <a:rPr lang="it-IT" sz="1600" dirty="0">
                <a:latin typeface="+mj-lt"/>
              </a:rPr>
              <a:t>risultati migliori anche rispetto ad SVC</a:t>
            </a:r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E851C688-4E18-4E5F-A4E0-207E5A84535F}"/>
              </a:ext>
            </a:extLst>
          </p:cNvPr>
          <p:cNvSpPr/>
          <p:nvPr/>
        </p:nvSpPr>
        <p:spPr>
          <a:xfrm>
            <a:off x="4685330" y="5026828"/>
            <a:ext cx="2821339" cy="1572079"/>
          </a:xfrm>
          <a:prstGeom prst="clou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013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836</TotalTime>
  <Words>1514</Words>
  <Application>Microsoft Office PowerPoint</Application>
  <PresentationFormat>Widescreen</PresentationFormat>
  <Paragraphs>279</Paragraphs>
  <Slides>32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Abadi</vt:lpstr>
      <vt:lpstr>Arial</vt:lpstr>
      <vt:lpstr>Calibri</vt:lpstr>
      <vt:lpstr>Tw Cen MT</vt:lpstr>
      <vt:lpstr>Circuito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ivan scuderi</dc:creator>
  <cp:lastModifiedBy>ivan scuderi</cp:lastModifiedBy>
  <cp:revision>30</cp:revision>
  <dcterms:created xsi:type="dcterms:W3CDTF">2021-02-10T16:12:37Z</dcterms:created>
  <dcterms:modified xsi:type="dcterms:W3CDTF">2021-11-17T15:58:24Z</dcterms:modified>
</cp:coreProperties>
</file>